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51206400" cy="38404800"/>
  <p:notesSz cx="6858000" cy="9144000"/>
  <p:defaultTextStyle>
    <a:defPPr>
      <a:defRPr lang="en-US"/>
    </a:defPPr>
    <a:lvl1pPr marL="0" algn="l" defTabSz="5120640" rtl="0" eaLnBrk="1" latinLnBrk="0" hangingPunct="1">
      <a:defRPr sz="10080" kern="1200">
        <a:solidFill>
          <a:schemeClr val="tx1"/>
        </a:solidFill>
        <a:latin typeface="+mn-lt"/>
        <a:ea typeface="+mn-ea"/>
        <a:cs typeface="+mn-cs"/>
      </a:defRPr>
    </a:lvl1pPr>
    <a:lvl2pPr marL="2560320" algn="l" defTabSz="5120640" rtl="0" eaLnBrk="1" latinLnBrk="0" hangingPunct="1">
      <a:defRPr sz="10080" kern="1200">
        <a:solidFill>
          <a:schemeClr val="tx1"/>
        </a:solidFill>
        <a:latin typeface="+mn-lt"/>
        <a:ea typeface="+mn-ea"/>
        <a:cs typeface="+mn-cs"/>
      </a:defRPr>
    </a:lvl2pPr>
    <a:lvl3pPr marL="5120640" algn="l" defTabSz="5120640" rtl="0" eaLnBrk="1" latinLnBrk="0" hangingPunct="1">
      <a:defRPr sz="10080" kern="1200">
        <a:solidFill>
          <a:schemeClr val="tx1"/>
        </a:solidFill>
        <a:latin typeface="+mn-lt"/>
        <a:ea typeface="+mn-ea"/>
        <a:cs typeface="+mn-cs"/>
      </a:defRPr>
    </a:lvl3pPr>
    <a:lvl4pPr marL="7680960" algn="l" defTabSz="5120640" rtl="0" eaLnBrk="1" latinLnBrk="0" hangingPunct="1">
      <a:defRPr sz="10080" kern="1200">
        <a:solidFill>
          <a:schemeClr val="tx1"/>
        </a:solidFill>
        <a:latin typeface="+mn-lt"/>
        <a:ea typeface="+mn-ea"/>
        <a:cs typeface="+mn-cs"/>
      </a:defRPr>
    </a:lvl4pPr>
    <a:lvl5pPr marL="10241280" algn="l" defTabSz="5120640" rtl="0" eaLnBrk="1" latinLnBrk="0" hangingPunct="1">
      <a:defRPr sz="10080" kern="1200">
        <a:solidFill>
          <a:schemeClr val="tx1"/>
        </a:solidFill>
        <a:latin typeface="+mn-lt"/>
        <a:ea typeface="+mn-ea"/>
        <a:cs typeface="+mn-cs"/>
      </a:defRPr>
    </a:lvl5pPr>
    <a:lvl6pPr marL="12801600" algn="l" defTabSz="5120640" rtl="0" eaLnBrk="1" latinLnBrk="0" hangingPunct="1">
      <a:defRPr sz="10080" kern="1200">
        <a:solidFill>
          <a:schemeClr val="tx1"/>
        </a:solidFill>
        <a:latin typeface="+mn-lt"/>
        <a:ea typeface="+mn-ea"/>
        <a:cs typeface="+mn-cs"/>
      </a:defRPr>
    </a:lvl6pPr>
    <a:lvl7pPr marL="15361920" algn="l" defTabSz="5120640" rtl="0" eaLnBrk="1" latinLnBrk="0" hangingPunct="1">
      <a:defRPr sz="10080" kern="1200">
        <a:solidFill>
          <a:schemeClr val="tx1"/>
        </a:solidFill>
        <a:latin typeface="+mn-lt"/>
        <a:ea typeface="+mn-ea"/>
        <a:cs typeface="+mn-cs"/>
      </a:defRPr>
    </a:lvl7pPr>
    <a:lvl8pPr marL="17922240" algn="l" defTabSz="5120640" rtl="0" eaLnBrk="1" latinLnBrk="0" hangingPunct="1">
      <a:defRPr sz="10080" kern="1200">
        <a:solidFill>
          <a:schemeClr val="tx1"/>
        </a:solidFill>
        <a:latin typeface="+mn-lt"/>
        <a:ea typeface="+mn-ea"/>
        <a:cs typeface="+mn-cs"/>
      </a:defRPr>
    </a:lvl8pPr>
    <a:lvl9pPr marL="20482560" algn="l" defTabSz="5120640" rtl="0" eaLnBrk="1" latinLnBrk="0" hangingPunct="1">
      <a:defRPr sz="1008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96" userDrawn="1">
          <p15:clr>
            <a:srgbClr val="A4A3A4"/>
          </p15:clr>
        </p15:guide>
        <p15:guide id="2" pos="1612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u, Alice" initials="XA" lastIdx="1" clrIdx="0">
    <p:extLst>
      <p:ext uri="{19B8F6BF-5375-455C-9EA6-DF929625EA0E}">
        <p15:presenceInfo xmlns:p15="http://schemas.microsoft.com/office/powerpoint/2012/main" userId="Xu, Alic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A6FF"/>
    <a:srgbClr val="8E7CC3"/>
    <a:srgbClr val="FACE18"/>
    <a:srgbClr val="FFD012"/>
    <a:srgbClr val="FF4350"/>
    <a:srgbClr val="FFC809"/>
    <a:srgbClr val="FFC000"/>
    <a:srgbClr val="FFC5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409648-67E0-5906-8B2C-74E26A9EC505}" v="951" dt="2024-04-06T22:26:17.461"/>
    <p1510:client id="{D4F2C97E-DD66-960B-A822-5204E0FB8315}" v="1167" dt="2024-04-08T03:01:18.378"/>
    <p1510:client id="{D5BD21B7-8C18-320B-C3DE-B0CDD2682E14}" v="840" dt="2024-04-08T01:34:44.5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74"/>
    <p:restoredTop sz="94674"/>
  </p:normalViewPr>
  <p:slideViewPr>
    <p:cSldViewPr snapToGrid="0">
      <p:cViewPr varScale="1">
        <p:scale>
          <a:sx n="10" d="100"/>
          <a:sy n="10" d="100"/>
        </p:scale>
        <p:origin x="1323" y="-14"/>
      </p:cViewPr>
      <p:guideLst>
        <p:guide orient="horz" pos="12096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95A9E3-57DA-414F-BFB8-73674FA9D7EC}" type="doc">
      <dgm:prSet loTypeId="urn:microsoft.com/office/officeart/2005/8/layout/chevron2" loCatId="" qsTypeId="urn:microsoft.com/office/officeart/2005/8/quickstyle/simple1" qsCatId="simple" csTypeId="urn:microsoft.com/office/officeart/2005/8/colors/accent4_3" csCatId="accent4" phldr="1"/>
      <dgm:spPr/>
      <dgm:t>
        <a:bodyPr/>
        <a:lstStyle/>
        <a:p>
          <a:endParaRPr lang="en-US"/>
        </a:p>
      </dgm:t>
    </dgm:pt>
    <dgm:pt modelId="{D78E36EA-71D6-4C43-91F5-8D3D8779CCC2}">
      <dgm:prSet phldrT="[Text]" custT="1"/>
      <dgm:spPr/>
      <dgm:t>
        <a:bodyPr/>
        <a:lstStyle/>
        <a:p>
          <a:r>
            <a:rPr lang="en-US" sz="4800" dirty="0">
              <a:latin typeface="Times New Roman" panose="02020603050405020304" pitchFamily="18" charset="0"/>
              <a:cs typeface="Times New Roman" panose="02020603050405020304" pitchFamily="18" charset="0"/>
            </a:rPr>
            <a:t>EQM</a:t>
          </a:r>
        </a:p>
      </dgm:t>
    </dgm:pt>
    <dgm:pt modelId="{7CDE110C-F93D-FF48-99BF-EB67753AA975}" type="parTrans" cxnId="{B6971448-E81B-194E-B12C-F948199E3ECE}">
      <dgm:prSet/>
      <dgm:spPr/>
      <dgm:t>
        <a:bodyPr/>
        <a:lstStyle/>
        <a:p>
          <a:endParaRPr lang="en-US"/>
        </a:p>
      </dgm:t>
    </dgm:pt>
    <dgm:pt modelId="{707FF515-C920-8D4D-B081-5A88744FAF33}" type="sibTrans" cxnId="{B6971448-E81B-194E-B12C-F948199E3ECE}">
      <dgm:prSet/>
      <dgm:spPr/>
      <dgm:t>
        <a:bodyPr/>
        <a:lstStyle/>
        <a:p>
          <a:endParaRPr lang="en-US"/>
        </a:p>
      </dgm:t>
    </dgm:pt>
    <dgm:pt modelId="{CFE8CEC3-D476-4D4A-96A2-DEF9FBAAAA52}">
      <dgm:prSet phldrT="[Text]" custT="1"/>
      <dgm:spPr/>
      <dgm:t>
        <a:bodyPr/>
        <a:lstStyle/>
        <a:p>
          <a:r>
            <a:rPr lang="en-US" sz="4000" dirty="0">
              <a:latin typeface="Times New Roman" panose="02020603050405020304" pitchFamily="18" charset="0"/>
              <a:cs typeface="Times New Roman" panose="02020603050405020304" pitchFamily="18" charset="0"/>
            </a:rPr>
            <a:t>ICVA data includes eligible CRC screening patients without a PCP (41%), leading to inaccurate metrics</a:t>
          </a:r>
        </a:p>
      </dgm:t>
    </dgm:pt>
    <dgm:pt modelId="{240996D9-E4DE-324D-9FE6-0F8A3DE09561}" type="parTrans" cxnId="{4F8EA61A-A786-A44D-BEC0-5786F433F614}">
      <dgm:prSet/>
      <dgm:spPr/>
      <dgm:t>
        <a:bodyPr/>
        <a:lstStyle/>
        <a:p>
          <a:endParaRPr lang="en-US"/>
        </a:p>
      </dgm:t>
    </dgm:pt>
    <dgm:pt modelId="{268737E7-A21A-B44E-871E-DF5609B8587B}" type="sibTrans" cxnId="{4F8EA61A-A786-A44D-BEC0-5786F433F614}">
      <dgm:prSet/>
      <dgm:spPr/>
      <dgm:t>
        <a:bodyPr/>
        <a:lstStyle/>
        <a:p>
          <a:endParaRPr lang="en-US"/>
        </a:p>
      </dgm:t>
    </dgm:pt>
    <dgm:pt modelId="{07D04C2D-E8D6-9742-8687-B89499E58154}">
      <dgm:prSet phldrT="[Text]" custT="1"/>
      <dgm:spPr/>
      <dgm:t>
        <a:bodyPr/>
        <a:lstStyle/>
        <a:p>
          <a:r>
            <a:rPr lang="en-US" sz="4800" dirty="0">
              <a:latin typeface="Times New Roman" panose="02020603050405020304" pitchFamily="18" charset="0"/>
              <a:cs typeface="Times New Roman" panose="02020603050405020304" pitchFamily="18" charset="0"/>
            </a:rPr>
            <a:t>Patient Factors</a:t>
          </a:r>
        </a:p>
      </dgm:t>
    </dgm:pt>
    <dgm:pt modelId="{C9694175-12AB-624C-935A-0A62691771AC}" type="parTrans" cxnId="{E415687D-397F-0745-9356-13BFC64C1A34}">
      <dgm:prSet/>
      <dgm:spPr/>
      <dgm:t>
        <a:bodyPr/>
        <a:lstStyle/>
        <a:p>
          <a:endParaRPr lang="en-US"/>
        </a:p>
      </dgm:t>
    </dgm:pt>
    <dgm:pt modelId="{2677BD5F-6395-8A45-8525-BBD05D6126CB}" type="sibTrans" cxnId="{E415687D-397F-0745-9356-13BFC64C1A34}">
      <dgm:prSet/>
      <dgm:spPr/>
      <dgm:t>
        <a:bodyPr/>
        <a:lstStyle/>
        <a:p>
          <a:endParaRPr lang="en-US"/>
        </a:p>
      </dgm:t>
    </dgm:pt>
    <dgm:pt modelId="{D4C06BDF-6A3F-B44B-8AE8-549C4D27D33B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4000" dirty="0">
              <a:latin typeface="Times New Roman" panose="02020603050405020304" pitchFamily="18" charset="0"/>
              <a:cs typeface="Times New Roman" panose="02020603050405020304" pitchFamily="18" charset="0"/>
            </a:rPr>
            <a:t>Screening deferred</a:t>
          </a:r>
        </a:p>
      </dgm:t>
    </dgm:pt>
    <dgm:pt modelId="{E83E62F7-7256-7F43-812D-4741B455D2E6}" type="parTrans" cxnId="{7104DFAE-2A19-9544-B5DB-856DFD076800}">
      <dgm:prSet/>
      <dgm:spPr/>
      <dgm:t>
        <a:bodyPr/>
        <a:lstStyle/>
        <a:p>
          <a:endParaRPr lang="en-US"/>
        </a:p>
      </dgm:t>
    </dgm:pt>
    <dgm:pt modelId="{4EB09760-3AE1-4E4C-BC8B-E593C920FD19}" type="sibTrans" cxnId="{7104DFAE-2A19-9544-B5DB-856DFD076800}">
      <dgm:prSet/>
      <dgm:spPr/>
      <dgm:t>
        <a:bodyPr/>
        <a:lstStyle/>
        <a:p>
          <a:endParaRPr lang="en-US"/>
        </a:p>
      </dgm:t>
    </dgm:pt>
    <dgm:pt modelId="{E7D191DD-9FF6-1445-88E3-E95FD98EF11B}">
      <dgm:prSet phldrT="[Text]" custT="1"/>
      <dgm:spPr/>
      <dgm:t>
        <a:bodyPr/>
        <a:lstStyle/>
        <a:p>
          <a:r>
            <a:rPr lang="en-US" sz="4800" dirty="0">
              <a:latin typeface="Times New Roman" panose="02020603050405020304" pitchFamily="18" charset="0"/>
              <a:cs typeface="Times New Roman" panose="02020603050405020304" pitchFamily="18" charset="0"/>
            </a:rPr>
            <a:t>Resident Factors</a:t>
          </a:r>
        </a:p>
      </dgm:t>
    </dgm:pt>
    <dgm:pt modelId="{D7187DAA-C510-E149-AC7D-CE1E415AB80D}" type="parTrans" cxnId="{54ED7C6C-0171-F943-BE36-328ECCD49D86}">
      <dgm:prSet/>
      <dgm:spPr/>
      <dgm:t>
        <a:bodyPr/>
        <a:lstStyle/>
        <a:p>
          <a:endParaRPr lang="en-US"/>
        </a:p>
      </dgm:t>
    </dgm:pt>
    <dgm:pt modelId="{30881F40-9A16-C64F-876A-A85CECD1C111}" type="sibTrans" cxnId="{54ED7C6C-0171-F943-BE36-328ECCD49D86}">
      <dgm:prSet/>
      <dgm:spPr/>
      <dgm:t>
        <a:bodyPr/>
        <a:lstStyle/>
        <a:p>
          <a:endParaRPr lang="en-US"/>
        </a:p>
      </dgm:t>
    </dgm:pt>
    <dgm:pt modelId="{DEDAB2A4-CF02-114D-A766-3FA4205260AB}">
      <dgm:prSet phldrT="[Text]" custT="1"/>
      <dgm:spPr/>
      <dgm:t>
        <a:bodyPr/>
        <a:lstStyle/>
        <a:p>
          <a:pPr algn="l">
            <a:buFont typeface="Arial" panose="020B0604020202020204" pitchFamily="34" charset="0"/>
            <a:buChar char="•"/>
          </a:pPr>
          <a:r>
            <a:rPr lang="en-US" sz="40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Lack of resident-patient discussion/education</a:t>
          </a:r>
        </a:p>
      </dgm:t>
    </dgm:pt>
    <dgm:pt modelId="{5589588B-1DFC-D447-BF14-2804DF8A2BB2}" type="parTrans" cxnId="{09AAC489-F0C6-BF47-9971-CCFA4BEF4EA6}">
      <dgm:prSet/>
      <dgm:spPr/>
      <dgm:t>
        <a:bodyPr/>
        <a:lstStyle/>
        <a:p>
          <a:endParaRPr lang="en-US"/>
        </a:p>
      </dgm:t>
    </dgm:pt>
    <dgm:pt modelId="{AD28E899-0E83-8646-83E5-C45AAF62DC55}" type="sibTrans" cxnId="{09AAC489-F0C6-BF47-9971-CCFA4BEF4EA6}">
      <dgm:prSet/>
      <dgm:spPr/>
      <dgm:t>
        <a:bodyPr/>
        <a:lstStyle/>
        <a:p>
          <a:endParaRPr lang="en-US"/>
        </a:p>
      </dgm:t>
    </dgm:pt>
    <dgm:pt modelId="{D23BF807-7F41-184A-A25B-20DA8CE1EB05}">
      <dgm:prSet custT="1"/>
      <dgm:spPr/>
      <dgm:t>
        <a:bodyPr/>
        <a:lstStyle/>
        <a:p>
          <a:r>
            <a:rPr lang="en-US" sz="4800" dirty="0">
              <a:latin typeface="Times New Roman" panose="02020603050405020304" pitchFamily="18" charset="0"/>
              <a:cs typeface="Times New Roman" panose="02020603050405020304" pitchFamily="18" charset="0"/>
            </a:rPr>
            <a:t>Systems</a:t>
          </a:r>
        </a:p>
      </dgm:t>
    </dgm:pt>
    <dgm:pt modelId="{B5E19A61-6661-A541-BF09-13DC0BE60005}" type="parTrans" cxnId="{3D98B7C1-F0EA-3A4C-8A89-725FE28BCF73}">
      <dgm:prSet/>
      <dgm:spPr/>
      <dgm:t>
        <a:bodyPr/>
        <a:lstStyle/>
        <a:p>
          <a:endParaRPr lang="en-US"/>
        </a:p>
      </dgm:t>
    </dgm:pt>
    <dgm:pt modelId="{E30F958E-D021-EA48-925C-22F8227898B5}" type="sibTrans" cxnId="{3D98B7C1-F0EA-3A4C-8A89-725FE28BCF73}">
      <dgm:prSet/>
      <dgm:spPr/>
      <dgm:t>
        <a:bodyPr/>
        <a:lstStyle/>
        <a:p>
          <a:endParaRPr lang="en-US"/>
        </a:p>
      </dgm:t>
    </dgm:pt>
    <dgm:pt modelId="{AAF7BAAC-023C-7049-B941-93D456A923AC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4000" dirty="0">
              <a:latin typeface="Times New Roman" panose="02020603050405020304" pitchFamily="18" charset="0"/>
              <a:cs typeface="Times New Roman" panose="02020603050405020304" pitchFamily="18" charset="0"/>
            </a:rPr>
            <a:t>FIT kit not given due to lack of standardized procedure</a:t>
          </a:r>
        </a:p>
      </dgm:t>
    </dgm:pt>
    <dgm:pt modelId="{50D7FD65-7167-354F-B1B8-579EE861435C}" type="parTrans" cxnId="{7B7C913C-4949-0848-98DE-49B630F12A24}">
      <dgm:prSet/>
      <dgm:spPr/>
      <dgm:t>
        <a:bodyPr/>
        <a:lstStyle/>
        <a:p>
          <a:endParaRPr lang="en-US"/>
        </a:p>
      </dgm:t>
    </dgm:pt>
    <dgm:pt modelId="{A9A31390-FEE1-FB47-9431-1D9D17E1E1A0}" type="sibTrans" cxnId="{7B7C913C-4949-0848-98DE-49B630F12A24}">
      <dgm:prSet/>
      <dgm:spPr/>
      <dgm:t>
        <a:bodyPr/>
        <a:lstStyle/>
        <a:p>
          <a:endParaRPr lang="en-US"/>
        </a:p>
      </dgm:t>
    </dgm:pt>
    <dgm:pt modelId="{6CA48E77-19BB-9544-9FCE-FF37E6401AFB}">
      <dgm:prSet phldrT="[Text]" custT="1"/>
      <dgm:spPr/>
      <dgm:t>
        <a:bodyPr/>
        <a:lstStyle/>
        <a:p>
          <a:r>
            <a:rPr lang="en-US" sz="4000" dirty="0">
              <a:latin typeface="Times New Roman" panose="02020603050405020304" pitchFamily="18" charset="0"/>
              <a:cs typeface="Times New Roman" panose="02020603050405020304" pitchFamily="18" charset="0"/>
            </a:rPr>
            <a:t>In resident clinics, 64% of eligible patients received CRC screening</a:t>
          </a:r>
        </a:p>
      </dgm:t>
    </dgm:pt>
    <dgm:pt modelId="{EB76911D-7E3E-8349-9E7B-43A34A068066}" type="parTrans" cxnId="{67AAE8C2-13AD-6049-BD49-B3E838FB5373}">
      <dgm:prSet/>
      <dgm:spPr/>
      <dgm:t>
        <a:bodyPr/>
        <a:lstStyle/>
        <a:p>
          <a:endParaRPr lang="en-US"/>
        </a:p>
      </dgm:t>
    </dgm:pt>
    <dgm:pt modelId="{515CEA1C-C8A6-DD42-B5B5-8BB3A36E3FF5}" type="sibTrans" cxnId="{67AAE8C2-13AD-6049-BD49-B3E838FB5373}">
      <dgm:prSet/>
      <dgm:spPr/>
      <dgm:t>
        <a:bodyPr/>
        <a:lstStyle/>
        <a:p>
          <a:endParaRPr lang="en-US"/>
        </a:p>
      </dgm:t>
    </dgm:pt>
    <dgm:pt modelId="{13C3FA42-2D34-A440-B760-93139368E4EB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4000" dirty="0">
              <a:latin typeface="Times New Roman" panose="02020603050405020304" pitchFamily="18" charset="0"/>
              <a:cs typeface="Times New Roman" panose="02020603050405020304" pitchFamily="18" charset="0"/>
            </a:rPr>
            <a:t>Test not returned or improper sample</a:t>
          </a:r>
        </a:p>
      </dgm:t>
    </dgm:pt>
    <dgm:pt modelId="{2F9A80B6-E6FD-C54C-AAFE-1E734100BD84}" type="parTrans" cxnId="{77A522EB-F009-D642-8785-D86906D92B7D}">
      <dgm:prSet/>
      <dgm:spPr/>
      <dgm:t>
        <a:bodyPr/>
        <a:lstStyle/>
        <a:p>
          <a:endParaRPr lang="en-US"/>
        </a:p>
      </dgm:t>
    </dgm:pt>
    <dgm:pt modelId="{66AB01C5-C1F6-4343-9F1F-FE7A364EBF3A}" type="sibTrans" cxnId="{77A522EB-F009-D642-8785-D86906D92B7D}">
      <dgm:prSet/>
      <dgm:spPr/>
      <dgm:t>
        <a:bodyPr/>
        <a:lstStyle/>
        <a:p>
          <a:endParaRPr lang="en-US"/>
        </a:p>
      </dgm:t>
    </dgm:pt>
    <dgm:pt modelId="{BDB2AA0B-F874-AA41-9915-2DE4E4FCF540}">
      <dgm:prSet phldrT="[Text]" custT="1"/>
      <dgm:spPr/>
      <dgm:t>
        <a:bodyPr/>
        <a:lstStyle/>
        <a:p>
          <a:pPr algn="l">
            <a:buFont typeface="Arial" panose="020B0604020202020204" pitchFamily="34" charset="0"/>
            <a:buChar char="•"/>
          </a:pPr>
          <a:r>
            <a:rPr lang="en-US" sz="40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No follow-up of results</a:t>
          </a:r>
        </a:p>
      </dgm:t>
    </dgm:pt>
    <dgm:pt modelId="{6A0EA438-3A06-F64E-91CC-BB6CB83C3F4C}" type="parTrans" cxnId="{8A647840-644A-FC46-9D23-478FA8D718E2}">
      <dgm:prSet/>
      <dgm:spPr/>
      <dgm:t>
        <a:bodyPr/>
        <a:lstStyle/>
        <a:p>
          <a:endParaRPr lang="en-US"/>
        </a:p>
      </dgm:t>
    </dgm:pt>
    <dgm:pt modelId="{8EEC833C-4ACA-384C-BE90-F05D42687097}" type="sibTrans" cxnId="{8A647840-644A-FC46-9D23-478FA8D718E2}">
      <dgm:prSet/>
      <dgm:spPr/>
      <dgm:t>
        <a:bodyPr/>
        <a:lstStyle/>
        <a:p>
          <a:endParaRPr lang="en-US"/>
        </a:p>
      </dgm:t>
    </dgm:pt>
    <dgm:pt modelId="{088D1063-A15C-1745-AF69-50DA5B493537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4000" dirty="0">
              <a:latin typeface="Times New Roman" panose="02020603050405020304" pitchFamily="18" charset="0"/>
              <a:cs typeface="Times New Roman" panose="02020603050405020304" pitchFamily="18" charset="0"/>
            </a:rPr>
            <a:t>PCP not alerted of results</a:t>
          </a:r>
        </a:p>
      </dgm:t>
    </dgm:pt>
    <dgm:pt modelId="{ED8E600A-3040-5048-AEA3-013BC987ACAD}" type="parTrans" cxnId="{6C84F341-2A41-284B-A6A7-F7DC20495304}">
      <dgm:prSet/>
      <dgm:spPr/>
      <dgm:t>
        <a:bodyPr/>
        <a:lstStyle/>
        <a:p>
          <a:endParaRPr lang="en-US"/>
        </a:p>
      </dgm:t>
    </dgm:pt>
    <dgm:pt modelId="{CEEEBBAD-33D5-3F49-8307-9C2638D30816}" type="sibTrans" cxnId="{6C84F341-2A41-284B-A6A7-F7DC20495304}">
      <dgm:prSet/>
      <dgm:spPr/>
      <dgm:t>
        <a:bodyPr/>
        <a:lstStyle/>
        <a:p>
          <a:endParaRPr lang="en-US"/>
        </a:p>
      </dgm:t>
    </dgm:pt>
    <dgm:pt modelId="{6AD153C0-3A6E-BD4A-826F-9E31D8C313A8}">
      <dgm:prSet phldrT="[Text]" custT="1"/>
      <dgm:spPr/>
      <dgm:t>
        <a:bodyPr/>
        <a:lstStyle/>
        <a:p>
          <a:pPr algn="l">
            <a:buFont typeface="Arial" panose="020B0604020202020204" pitchFamily="34" charset="0"/>
            <a:buChar char="•"/>
          </a:pPr>
          <a:r>
            <a:rPr lang="en-US" sz="40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Resident is unaware of how to obtain FIT kits</a:t>
          </a:r>
        </a:p>
      </dgm:t>
    </dgm:pt>
    <dgm:pt modelId="{6ED06E3F-A1D2-F445-8EED-1D3B49A954CB}" type="parTrans" cxnId="{6CE9B7A0-D448-3748-B6E8-DB437289FAD9}">
      <dgm:prSet/>
      <dgm:spPr/>
      <dgm:t>
        <a:bodyPr/>
        <a:lstStyle/>
        <a:p>
          <a:endParaRPr lang="en-US"/>
        </a:p>
      </dgm:t>
    </dgm:pt>
    <dgm:pt modelId="{42E5FF88-421C-7F44-AF63-52970A9F7F1C}" type="sibTrans" cxnId="{6CE9B7A0-D448-3748-B6E8-DB437289FAD9}">
      <dgm:prSet/>
      <dgm:spPr/>
      <dgm:t>
        <a:bodyPr/>
        <a:lstStyle/>
        <a:p>
          <a:endParaRPr lang="en-US"/>
        </a:p>
      </dgm:t>
    </dgm:pt>
    <dgm:pt modelId="{4AC902C7-D4AC-2041-A79D-0D197074CCF1}" type="pres">
      <dgm:prSet presAssocID="{7695A9E3-57DA-414F-BFB8-73674FA9D7EC}" presName="linearFlow" presStyleCnt="0">
        <dgm:presLayoutVars>
          <dgm:dir/>
          <dgm:animLvl val="lvl"/>
          <dgm:resizeHandles val="exact"/>
        </dgm:presLayoutVars>
      </dgm:prSet>
      <dgm:spPr/>
    </dgm:pt>
    <dgm:pt modelId="{81370FA9-9DE4-C346-B0A4-F15A942A13B8}" type="pres">
      <dgm:prSet presAssocID="{D78E36EA-71D6-4C43-91F5-8D3D8779CCC2}" presName="composite" presStyleCnt="0"/>
      <dgm:spPr/>
    </dgm:pt>
    <dgm:pt modelId="{C02EA2BF-C840-7345-95D6-2B733407F098}" type="pres">
      <dgm:prSet presAssocID="{D78E36EA-71D6-4C43-91F5-8D3D8779CCC2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288236BE-0F7A-BD49-B16C-10EFFC43EB07}" type="pres">
      <dgm:prSet presAssocID="{D78E36EA-71D6-4C43-91F5-8D3D8779CCC2}" presName="descendantText" presStyleLbl="alignAcc1" presStyleIdx="0" presStyleCnt="4">
        <dgm:presLayoutVars>
          <dgm:bulletEnabled val="1"/>
        </dgm:presLayoutVars>
      </dgm:prSet>
      <dgm:spPr/>
    </dgm:pt>
    <dgm:pt modelId="{354E2E6A-A61E-C945-A141-7EC43EA6B034}" type="pres">
      <dgm:prSet presAssocID="{707FF515-C920-8D4D-B081-5A88744FAF33}" presName="sp" presStyleCnt="0"/>
      <dgm:spPr/>
    </dgm:pt>
    <dgm:pt modelId="{E3E2490C-E427-5048-BF1B-AB33EC78CF3B}" type="pres">
      <dgm:prSet presAssocID="{07D04C2D-E8D6-9742-8687-B89499E58154}" presName="composite" presStyleCnt="0"/>
      <dgm:spPr/>
    </dgm:pt>
    <dgm:pt modelId="{BE951748-DAC6-8741-A7AF-256A8A2A1145}" type="pres">
      <dgm:prSet presAssocID="{07D04C2D-E8D6-9742-8687-B89499E58154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09CD4B39-E149-E243-A151-ACFE13BD0DD2}" type="pres">
      <dgm:prSet presAssocID="{07D04C2D-E8D6-9742-8687-B89499E58154}" presName="descendantText" presStyleLbl="alignAcc1" presStyleIdx="1" presStyleCnt="4">
        <dgm:presLayoutVars>
          <dgm:bulletEnabled val="1"/>
        </dgm:presLayoutVars>
      </dgm:prSet>
      <dgm:spPr/>
    </dgm:pt>
    <dgm:pt modelId="{D76B4F67-9FB8-184E-8F97-59889A490E7C}" type="pres">
      <dgm:prSet presAssocID="{2677BD5F-6395-8A45-8525-BBD05D6126CB}" presName="sp" presStyleCnt="0"/>
      <dgm:spPr/>
    </dgm:pt>
    <dgm:pt modelId="{94DAFB7C-92FC-EF40-881E-B0BFB3450C71}" type="pres">
      <dgm:prSet presAssocID="{E7D191DD-9FF6-1445-88E3-E95FD98EF11B}" presName="composite" presStyleCnt="0"/>
      <dgm:spPr/>
    </dgm:pt>
    <dgm:pt modelId="{E82010B5-C0B4-CF4C-BBBA-C0D766F4A439}" type="pres">
      <dgm:prSet presAssocID="{E7D191DD-9FF6-1445-88E3-E95FD98EF11B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9E8E2DBA-A2A5-7D49-86A4-5438C340DB1D}" type="pres">
      <dgm:prSet presAssocID="{E7D191DD-9FF6-1445-88E3-E95FD98EF11B}" presName="descendantText" presStyleLbl="alignAcc1" presStyleIdx="2" presStyleCnt="4">
        <dgm:presLayoutVars>
          <dgm:bulletEnabled val="1"/>
        </dgm:presLayoutVars>
      </dgm:prSet>
      <dgm:spPr/>
    </dgm:pt>
    <dgm:pt modelId="{FF85C448-E4A9-F84C-92A3-38259C65DC5C}" type="pres">
      <dgm:prSet presAssocID="{30881F40-9A16-C64F-876A-A85CECD1C111}" presName="sp" presStyleCnt="0"/>
      <dgm:spPr/>
    </dgm:pt>
    <dgm:pt modelId="{AB245E9A-EAD1-164A-A3BF-01D0C8A16D2F}" type="pres">
      <dgm:prSet presAssocID="{D23BF807-7F41-184A-A25B-20DA8CE1EB05}" presName="composite" presStyleCnt="0"/>
      <dgm:spPr/>
    </dgm:pt>
    <dgm:pt modelId="{E5EC536B-7CAA-9648-8E74-8C0C8A770244}" type="pres">
      <dgm:prSet presAssocID="{D23BF807-7F41-184A-A25B-20DA8CE1EB05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C1954655-521A-FB46-8683-6258A3E1518F}" type="pres">
      <dgm:prSet presAssocID="{D23BF807-7F41-184A-A25B-20DA8CE1EB05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B7FE0E18-A9E8-0640-97F9-D611B525915A}" type="presOf" srcId="{D4C06BDF-6A3F-B44B-8AE8-549C4D27D33B}" destId="{09CD4B39-E149-E243-A151-ACFE13BD0DD2}" srcOrd="0" destOrd="0" presId="urn:microsoft.com/office/officeart/2005/8/layout/chevron2"/>
    <dgm:cxn modelId="{757D031A-8AE2-3D40-83E1-F400D7C404A2}" type="presOf" srcId="{7695A9E3-57DA-414F-BFB8-73674FA9D7EC}" destId="{4AC902C7-D4AC-2041-A79D-0D197074CCF1}" srcOrd="0" destOrd="0" presId="urn:microsoft.com/office/officeart/2005/8/layout/chevron2"/>
    <dgm:cxn modelId="{4F8EA61A-A786-A44D-BEC0-5786F433F614}" srcId="{D78E36EA-71D6-4C43-91F5-8D3D8779CCC2}" destId="{CFE8CEC3-D476-4D4A-96A2-DEF9FBAAAA52}" srcOrd="0" destOrd="0" parTransId="{240996D9-E4DE-324D-9FE6-0F8A3DE09561}" sibTransId="{268737E7-A21A-B44E-871E-DF5609B8587B}"/>
    <dgm:cxn modelId="{32ACC036-CE62-104A-8472-ADAC1D5CD9DD}" type="presOf" srcId="{088D1063-A15C-1745-AF69-50DA5B493537}" destId="{C1954655-521A-FB46-8683-6258A3E1518F}" srcOrd="0" destOrd="1" presId="urn:microsoft.com/office/officeart/2005/8/layout/chevron2"/>
    <dgm:cxn modelId="{7B7C913C-4949-0848-98DE-49B630F12A24}" srcId="{D23BF807-7F41-184A-A25B-20DA8CE1EB05}" destId="{AAF7BAAC-023C-7049-B941-93D456A923AC}" srcOrd="0" destOrd="0" parTransId="{50D7FD65-7167-354F-B1B8-579EE861435C}" sibTransId="{A9A31390-FEE1-FB47-9431-1D9D17E1E1A0}"/>
    <dgm:cxn modelId="{26C56C3F-2383-6C4C-842F-2D4707731B33}" type="presOf" srcId="{CFE8CEC3-D476-4D4A-96A2-DEF9FBAAAA52}" destId="{288236BE-0F7A-BD49-B16C-10EFFC43EB07}" srcOrd="0" destOrd="0" presId="urn:microsoft.com/office/officeart/2005/8/layout/chevron2"/>
    <dgm:cxn modelId="{8A647840-644A-FC46-9D23-478FA8D718E2}" srcId="{E7D191DD-9FF6-1445-88E3-E95FD98EF11B}" destId="{BDB2AA0B-F874-AA41-9915-2DE4E4FCF540}" srcOrd="2" destOrd="0" parTransId="{6A0EA438-3A06-F64E-91CC-BB6CB83C3F4C}" sibTransId="{8EEC833C-4ACA-384C-BE90-F05D42687097}"/>
    <dgm:cxn modelId="{6C84F341-2A41-284B-A6A7-F7DC20495304}" srcId="{D23BF807-7F41-184A-A25B-20DA8CE1EB05}" destId="{088D1063-A15C-1745-AF69-50DA5B493537}" srcOrd="1" destOrd="0" parTransId="{ED8E600A-3040-5048-AEA3-013BC987ACAD}" sibTransId="{CEEEBBAD-33D5-3F49-8307-9C2638D30816}"/>
    <dgm:cxn modelId="{B6971448-E81B-194E-B12C-F948199E3ECE}" srcId="{7695A9E3-57DA-414F-BFB8-73674FA9D7EC}" destId="{D78E36EA-71D6-4C43-91F5-8D3D8779CCC2}" srcOrd="0" destOrd="0" parTransId="{7CDE110C-F93D-FF48-99BF-EB67753AA975}" sibTransId="{707FF515-C920-8D4D-B081-5A88744FAF33}"/>
    <dgm:cxn modelId="{54ED7C6C-0171-F943-BE36-328ECCD49D86}" srcId="{7695A9E3-57DA-414F-BFB8-73674FA9D7EC}" destId="{E7D191DD-9FF6-1445-88E3-E95FD98EF11B}" srcOrd="2" destOrd="0" parTransId="{D7187DAA-C510-E149-AC7D-CE1E415AB80D}" sibTransId="{30881F40-9A16-C64F-876A-A85CECD1C111}"/>
    <dgm:cxn modelId="{64699351-1410-324C-AC14-34BBEA83CA96}" type="presOf" srcId="{07D04C2D-E8D6-9742-8687-B89499E58154}" destId="{BE951748-DAC6-8741-A7AF-256A8A2A1145}" srcOrd="0" destOrd="0" presId="urn:microsoft.com/office/officeart/2005/8/layout/chevron2"/>
    <dgm:cxn modelId="{E415687D-397F-0745-9356-13BFC64C1A34}" srcId="{7695A9E3-57DA-414F-BFB8-73674FA9D7EC}" destId="{07D04C2D-E8D6-9742-8687-B89499E58154}" srcOrd="1" destOrd="0" parTransId="{C9694175-12AB-624C-935A-0A62691771AC}" sibTransId="{2677BD5F-6395-8A45-8525-BBD05D6126CB}"/>
    <dgm:cxn modelId="{6C2E9188-6EA3-0745-BE09-85AD05767D69}" type="presOf" srcId="{AAF7BAAC-023C-7049-B941-93D456A923AC}" destId="{C1954655-521A-FB46-8683-6258A3E1518F}" srcOrd="0" destOrd="0" presId="urn:microsoft.com/office/officeart/2005/8/layout/chevron2"/>
    <dgm:cxn modelId="{09AAC489-F0C6-BF47-9971-CCFA4BEF4EA6}" srcId="{E7D191DD-9FF6-1445-88E3-E95FD98EF11B}" destId="{DEDAB2A4-CF02-114D-A766-3FA4205260AB}" srcOrd="0" destOrd="0" parTransId="{5589588B-1DFC-D447-BF14-2804DF8A2BB2}" sibTransId="{AD28E899-0E83-8646-83E5-C45AAF62DC55}"/>
    <dgm:cxn modelId="{1D450090-9CB2-2247-8D33-74BBA7DE402B}" type="presOf" srcId="{D23BF807-7F41-184A-A25B-20DA8CE1EB05}" destId="{E5EC536B-7CAA-9648-8E74-8C0C8A770244}" srcOrd="0" destOrd="0" presId="urn:microsoft.com/office/officeart/2005/8/layout/chevron2"/>
    <dgm:cxn modelId="{0F9AE19C-3076-3248-AC67-E59DE9214E41}" type="presOf" srcId="{D78E36EA-71D6-4C43-91F5-8D3D8779CCC2}" destId="{C02EA2BF-C840-7345-95D6-2B733407F098}" srcOrd="0" destOrd="0" presId="urn:microsoft.com/office/officeart/2005/8/layout/chevron2"/>
    <dgm:cxn modelId="{4CABFE9D-D82E-AF47-85A8-2939196007F2}" type="presOf" srcId="{E7D191DD-9FF6-1445-88E3-E95FD98EF11B}" destId="{E82010B5-C0B4-CF4C-BBBA-C0D766F4A439}" srcOrd="0" destOrd="0" presId="urn:microsoft.com/office/officeart/2005/8/layout/chevron2"/>
    <dgm:cxn modelId="{6CE9B7A0-D448-3748-B6E8-DB437289FAD9}" srcId="{E7D191DD-9FF6-1445-88E3-E95FD98EF11B}" destId="{6AD153C0-3A6E-BD4A-826F-9E31D8C313A8}" srcOrd="1" destOrd="0" parTransId="{6ED06E3F-A1D2-F445-8EED-1D3B49A954CB}" sibTransId="{42E5FF88-421C-7F44-AF63-52970A9F7F1C}"/>
    <dgm:cxn modelId="{982EA7A7-74F0-4241-8FCC-93EE6FE2E08A}" type="presOf" srcId="{6AD153C0-3A6E-BD4A-826F-9E31D8C313A8}" destId="{9E8E2DBA-A2A5-7D49-86A4-5438C340DB1D}" srcOrd="0" destOrd="1" presId="urn:microsoft.com/office/officeart/2005/8/layout/chevron2"/>
    <dgm:cxn modelId="{7104DFAE-2A19-9544-B5DB-856DFD076800}" srcId="{07D04C2D-E8D6-9742-8687-B89499E58154}" destId="{D4C06BDF-6A3F-B44B-8AE8-549C4D27D33B}" srcOrd="0" destOrd="0" parTransId="{E83E62F7-7256-7F43-812D-4741B455D2E6}" sibTransId="{4EB09760-3AE1-4E4C-BC8B-E593C920FD19}"/>
    <dgm:cxn modelId="{6B752CB0-E909-6242-91D9-9D64D1118DE9}" type="presOf" srcId="{6CA48E77-19BB-9544-9FCE-FF37E6401AFB}" destId="{288236BE-0F7A-BD49-B16C-10EFFC43EB07}" srcOrd="0" destOrd="1" presId="urn:microsoft.com/office/officeart/2005/8/layout/chevron2"/>
    <dgm:cxn modelId="{19390BBC-D383-A243-9578-BAF68DAD1123}" type="presOf" srcId="{13C3FA42-2D34-A440-B760-93139368E4EB}" destId="{09CD4B39-E149-E243-A151-ACFE13BD0DD2}" srcOrd="0" destOrd="1" presId="urn:microsoft.com/office/officeart/2005/8/layout/chevron2"/>
    <dgm:cxn modelId="{3D98B7C1-F0EA-3A4C-8A89-725FE28BCF73}" srcId="{7695A9E3-57DA-414F-BFB8-73674FA9D7EC}" destId="{D23BF807-7F41-184A-A25B-20DA8CE1EB05}" srcOrd="3" destOrd="0" parTransId="{B5E19A61-6661-A541-BF09-13DC0BE60005}" sibTransId="{E30F958E-D021-EA48-925C-22F8227898B5}"/>
    <dgm:cxn modelId="{67AAE8C2-13AD-6049-BD49-B3E838FB5373}" srcId="{D78E36EA-71D6-4C43-91F5-8D3D8779CCC2}" destId="{6CA48E77-19BB-9544-9FCE-FF37E6401AFB}" srcOrd="1" destOrd="0" parTransId="{EB76911D-7E3E-8349-9E7B-43A34A068066}" sibTransId="{515CEA1C-C8A6-DD42-B5B5-8BB3A36E3FF5}"/>
    <dgm:cxn modelId="{AE4774DF-17A3-794C-89C8-377EE6315EBF}" type="presOf" srcId="{BDB2AA0B-F874-AA41-9915-2DE4E4FCF540}" destId="{9E8E2DBA-A2A5-7D49-86A4-5438C340DB1D}" srcOrd="0" destOrd="2" presId="urn:microsoft.com/office/officeart/2005/8/layout/chevron2"/>
    <dgm:cxn modelId="{27D3E4E8-480D-4544-9DAF-FFBCA75C012A}" type="presOf" srcId="{DEDAB2A4-CF02-114D-A766-3FA4205260AB}" destId="{9E8E2DBA-A2A5-7D49-86A4-5438C340DB1D}" srcOrd="0" destOrd="0" presId="urn:microsoft.com/office/officeart/2005/8/layout/chevron2"/>
    <dgm:cxn modelId="{77A522EB-F009-D642-8785-D86906D92B7D}" srcId="{07D04C2D-E8D6-9742-8687-B89499E58154}" destId="{13C3FA42-2D34-A440-B760-93139368E4EB}" srcOrd="1" destOrd="0" parTransId="{2F9A80B6-E6FD-C54C-AAFE-1E734100BD84}" sibTransId="{66AB01C5-C1F6-4343-9F1F-FE7A364EBF3A}"/>
    <dgm:cxn modelId="{8980B362-63C4-8848-A3B2-0946E74CDA2A}" type="presParOf" srcId="{4AC902C7-D4AC-2041-A79D-0D197074CCF1}" destId="{81370FA9-9DE4-C346-B0A4-F15A942A13B8}" srcOrd="0" destOrd="0" presId="urn:microsoft.com/office/officeart/2005/8/layout/chevron2"/>
    <dgm:cxn modelId="{3BB05937-402F-8347-84DA-95D25E93039B}" type="presParOf" srcId="{81370FA9-9DE4-C346-B0A4-F15A942A13B8}" destId="{C02EA2BF-C840-7345-95D6-2B733407F098}" srcOrd="0" destOrd="0" presId="urn:microsoft.com/office/officeart/2005/8/layout/chevron2"/>
    <dgm:cxn modelId="{C755C56B-D901-284D-A636-CE3BB86F8AEC}" type="presParOf" srcId="{81370FA9-9DE4-C346-B0A4-F15A942A13B8}" destId="{288236BE-0F7A-BD49-B16C-10EFFC43EB07}" srcOrd="1" destOrd="0" presId="urn:microsoft.com/office/officeart/2005/8/layout/chevron2"/>
    <dgm:cxn modelId="{F8D1781D-E69E-1444-A06C-C9091A2BADEC}" type="presParOf" srcId="{4AC902C7-D4AC-2041-A79D-0D197074CCF1}" destId="{354E2E6A-A61E-C945-A141-7EC43EA6B034}" srcOrd="1" destOrd="0" presId="urn:microsoft.com/office/officeart/2005/8/layout/chevron2"/>
    <dgm:cxn modelId="{89C752E9-F03F-5D4F-8C20-526D562F17E0}" type="presParOf" srcId="{4AC902C7-D4AC-2041-A79D-0D197074CCF1}" destId="{E3E2490C-E427-5048-BF1B-AB33EC78CF3B}" srcOrd="2" destOrd="0" presId="urn:microsoft.com/office/officeart/2005/8/layout/chevron2"/>
    <dgm:cxn modelId="{1DA96344-CA53-7D4F-ADEA-37B7E4111D92}" type="presParOf" srcId="{E3E2490C-E427-5048-BF1B-AB33EC78CF3B}" destId="{BE951748-DAC6-8741-A7AF-256A8A2A1145}" srcOrd="0" destOrd="0" presId="urn:microsoft.com/office/officeart/2005/8/layout/chevron2"/>
    <dgm:cxn modelId="{EB60C9EB-B98B-3344-84DE-99E5C319C179}" type="presParOf" srcId="{E3E2490C-E427-5048-BF1B-AB33EC78CF3B}" destId="{09CD4B39-E149-E243-A151-ACFE13BD0DD2}" srcOrd="1" destOrd="0" presId="urn:microsoft.com/office/officeart/2005/8/layout/chevron2"/>
    <dgm:cxn modelId="{FA43F895-A3FB-1148-B543-7F73A6326013}" type="presParOf" srcId="{4AC902C7-D4AC-2041-A79D-0D197074CCF1}" destId="{D76B4F67-9FB8-184E-8F97-59889A490E7C}" srcOrd="3" destOrd="0" presId="urn:microsoft.com/office/officeart/2005/8/layout/chevron2"/>
    <dgm:cxn modelId="{B6E6DEB8-11AC-0544-AC03-C4AC1AD5D5A3}" type="presParOf" srcId="{4AC902C7-D4AC-2041-A79D-0D197074CCF1}" destId="{94DAFB7C-92FC-EF40-881E-B0BFB3450C71}" srcOrd="4" destOrd="0" presId="urn:microsoft.com/office/officeart/2005/8/layout/chevron2"/>
    <dgm:cxn modelId="{71F04B02-3089-504B-811F-DCC1E3AA4293}" type="presParOf" srcId="{94DAFB7C-92FC-EF40-881E-B0BFB3450C71}" destId="{E82010B5-C0B4-CF4C-BBBA-C0D766F4A439}" srcOrd="0" destOrd="0" presId="urn:microsoft.com/office/officeart/2005/8/layout/chevron2"/>
    <dgm:cxn modelId="{AB8F55D4-F70A-4C4C-BCDA-95A4A3602EFA}" type="presParOf" srcId="{94DAFB7C-92FC-EF40-881E-B0BFB3450C71}" destId="{9E8E2DBA-A2A5-7D49-86A4-5438C340DB1D}" srcOrd="1" destOrd="0" presId="urn:microsoft.com/office/officeart/2005/8/layout/chevron2"/>
    <dgm:cxn modelId="{0EA16714-987C-A044-89CD-ECED188B375E}" type="presParOf" srcId="{4AC902C7-D4AC-2041-A79D-0D197074CCF1}" destId="{FF85C448-E4A9-F84C-92A3-38259C65DC5C}" srcOrd="5" destOrd="0" presId="urn:microsoft.com/office/officeart/2005/8/layout/chevron2"/>
    <dgm:cxn modelId="{E0EB41E0-4F8E-A74A-BF7D-B015EB7E435C}" type="presParOf" srcId="{4AC902C7-D4AC-2041-A79D-0D197074CCF1}" destId="{AB245E9A-EAD1-164A-A3BF-01D0C8A16D2F}" srcOrd="6" destOrd="0" presId="urn:microsoft.com/office/officeart/2005/8/layout/chevron2"/>
    <dgm:cxn modelId="{4770A49E-23DB-D847-B7F6-F323ADF4CDC9}" type="presParOf" srcId="{AB245E9A-EAD1-164A-A3BF-01D0C8A16D2F}" destId="{E5EC536B-7CAA-9648-8E74-8C0C8A770244}" srcOrd="0" destOrd="0" presId="urn:microsoft.com/office/officeart/2005/8/layout/chevron2"/>
    <dgm:cxn modelId="{C7A88ECC-C62B-F840-9377-14DA6FE5837D}" type="presParOf" srcId="{AB245E9A-EAD1-164A-A3BF-01D0C8A16D2F}" destId="{C1954655-521A-FB46-8683-6258A3E1518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695A9E3-57DA-414F-BFB8-73674FA9D7EC}" type="doc">
      <dgm:prSet loTypeId="urn:microsoft.com/office/officeart/2005/8/layout/chevron2" loCatId="" qsTypeId="urn:microsoft.com/office/officeart/2005/8/quickstyle/simple1" qsCatId="simple" csTypeId="urn:microsoft.com/office/officeart/2005/8/colors/accent4_3" csCatId="accent4" phldr="1"/>
      <dgm:spPr/>
      <dgm:t>
        <a:bodyPr/>
        <a:lstStyle/>
        <a:p>
          <a:endParaRPr lang="en-US"/>
        </a:p>
      </dgm:t>
    </dgm:pt>
    <dgm:pt modelId="{D78E36EA-71D6-4C43-91F5-8D3D8779CCC2}">
      <dgm:prSet phldrT="[Text]"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Population</a:t>
          </a:r>
        </a:p>
      </dgm:t>
    </dgm:pt>
    <dgm:pt modelId="{7CDE110C-F93D-FF48-99BF-EB67753AA975}" type="parTrans" cxnId="{B6971448-E81B-194E-B12C-F948199E3ECE}">
      <dgm:prSet/>
      <dgm:spPr/>
      <dgm:t>
        <a:bodyPr/>
        <a:lstStyle/>
        <a:p>
          <a:endParaRPr lang="en-US"/>
        </a:p>
      </dgm:t>
    </dgm:pt>
    <dgm:pt modelId="{707FF515-C920-8D4D-B081-5A88744FAF33}" type="sibTrans" cxnId="{B6971448-E81B-194E-B12C-F948199E3ECE}">
      <dgm:prSet/>
      <dgm:spPr/>
      <dgm:t>
        <a:bodyPr/>
        <a:lstStyle/>
        <a:p>
          <a:endParaRPr lang="en-US"/>
        </a:p>
      </dgm:t>
    </dgm:pt>
    <dgm:pt modelId="{07D04C2D-E8D6-9742-8687-B89499E58154}">
      <dgm:prSet phldrT="[Text]"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Resident Education</a:t>
          </a:r>
        </a:p>
      </dgm:t>
    </dgm:pt>
    <dgm:pt modelId="{C9694175-12AB-624C-935A-0A62691771AC}" type="parTrans" cxnId="{E415687D-397F-0745-9356-13BFC64C1A34}">
      <dgm:prSet/>
      <dgm:spPr/>
      <dgm:t>
        <a:bodyPr/>
        <a:lstStyle/>
        <a:p>
          <a:endParaRPr lang="en-US"/>
        </a:p>
      </dgm:t>
    </dgm:pt>
    <dgm:pt modelId="{2677BD5F-6395-8A45-8525-BBD05D6126CB}" type="sibTrans" cxnId="{E415687D-397F-0745-9356-13BFC64C1A34}">
      <dgm:prSet/>
      <dgm:spPr/>
      <dgm:t>
        <a:bodyPr/>
        <a:lstStyle/>
        <a:p>
          <a:endParaRPr lang="en-US"/>
        </a:p>
      </dgm:t>
    </dgm:pt>
    <dgm:pt modelId="{D4C06BDF-6A3F-B44B-8AE8-549C4D27D33B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40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Residents will be educated on FIT eligibility criteria, methods by which patients can obtain FIT kits, and patient education and shared decision making</a:t>
          </a:r>
          <a:endParaRPr lang="en-US" sz="4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3E62F7-7256-7F43-812D-4741B455D2E6}" type="parTrans" cxnId="{7104DFAE-2A19-9544-B5DB-856DFD076800}">
      <dgm:prSet/>
      <dgm:spPr/>
      <dgm:t>
        <a:bodyPr/>
        <a:lstStyle/>
        <a:p>
          <a:endParaRPr lang="en-US"/>
        </a:p>
      </dgm:t>
    </dgm:pt>
    <dgm:pt modelId="{4EB09760-3AE1-4E4C-BC8B-E593C920FD19}" type="sibTrans" cxnId="{7104DFAE-2A19-9544-B5DB-856DFD076800}">
      <dgm:prSet/>
      <dgm:spPr/>
      <dgm:t>
        <a:bodyPr/>
        <a:lstStyle/>
        <a:p>
          <a:endParaRPr lang="en-US"/>
        </a:p>
      </dgm:t>
    </dgm:pt>
    <dgm:pt modelId="{E7D191DD-9FF6-1445-88E3-E95FD98EF11B}">
      <dgm:prSet phldrT="[Text]"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Clinic Factors</a:t>
          </a:r>
        </a:p>
      </dgm:t>
    </dgm:pt>
    <dgm:pt modelId="{D7187DAA-C510-E149-AC7D-CE1E415AB80D}" type="parTrans" cxnId="{54ED7C6C-0171-F943-BE36-328ECCD49D86}">
      <dgm:prSet/>
      <dgm:spPr/>
      <dgm:t>
        <a:bodyPr/>
        <a:lstStyle/>
        <a:p>
          <a:endParaRPr lang="en-US"/>
        </a:p>
      </dgm:t>
    </dgm:pt>
    <dgm:pt modelId="{30881F40-9A16-C64F-876A-A85CECD1C111}" type="sibTrans" cxnId="{54ED7C6C-0171-F943-BE36-328ECCD49D86}">
      <dgm:prSet/>
      <dgm:spPr/>
      <dgm:t>
        <a:bodyPr/>
        <a:lstStyle/>
        <a:p>
          <a:endParaRPr lang="en-US"/>
        </a:p>
      </dgm:t>
    </dgm:pt>
    <dgm:pt modelId="{DEDAB2A4-CF02-114D-A766-3FA4205260AB}">
      <dgm:prSet phldrT="[Text]" custT="1"/>
      <dgm:spPr/>
      <dgm:t>
        <a:bodyPr/>
        <a:lstStyle/>
        <a:p>
          <a:pPr algn="l">
            <a:buFont typeface="Arial" panose="020B0604020202020204" pitchFamily="34" charset="0"/>
            <a:buChar char="•"/>
          </a:pPr>
          <a:r>
            <a:rPr lang="en-US" sz="4000" dirty="0">
              <a:latin typeface="Times New Roman" panose="02020603050405020304" pitchFamily="18" charset="0"/>
              <a:cs typeface="Times New Roman" panose="02020603050405020304" pitchFamily="18" charset="0"/>
            </a:rPr>
            <a:t>FIT kits will be readily stocked and placed in a location that is easily accessible</a:t>
          </a:r>
          <a:endParaRPr lang="en-US" sz="40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89588B-1DFC-D447-BF14-2804DF8A2BB2}" type="parTrans" cxnId="{09AAC489-F0C6-BF47-9971-CCFA4BEF4EA6}">
      <dgm:prSet/>
      <dgm:spPr/>
      <dgm:t>
        <a:bodyPr/>
        <a:lstStyle/>
        <a:p>
          <a:endParaRPr lang="en-US"/>
        </a:p>
      </dgm:t>
    </dgm:pt>
    <dgm:pt modelId="{AD28E899-0E83-8646-83E5-C45AAF62DC55}" type="sibTrans" cxnId="{09AAC489-F0C6-BF47-9971-CCFA4BEF4EA6}">
      <dgm:prSet/>
      <dgm:spPr/>
      <dgm:t>
        <a:bodyPr/>
        <a:lstStyle/>
        <a:p>
          <a:endParaRPr lang="en-US"/>
        </a:p>
      </dgm:t>
    </dgm:pt>
    <dgm:pt modelId="{D23BF807-7F41-184A-A25B-20DA8CE1EB05}">
      <dgm:prSet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Mailed FIT Initiative</a:t>
          </a:r>
        </a:p>
      </dgm:t>
    </dgm:pt>
    <dgm:pt modelId="{B5E19A61-6661-A541-BF09-13DC0BE60005}" type="parTrans" cxnId="{3D98B7C1-F0EA-3A4C-8A89-725FE28BCF73}">
      <dgm:prSet/>
      <dgm:spPr/>
      <dgm:t>
        <a:bodyPr/>
        <a:lstStyle/>
        <a:p>
          <a:endParaRPr lang="en-US"/>
        </a:p>
      </dgm:t>
    </dgm:pt>
    <dgm:pt modelId="{E30F958E-D021-EA48-925C-22F8227898B5}" type="sibTrans" cxnId="{3D98B7C1-F0EA-3A4C-8A89-725FE28BCF73}">
      <dgm:prSet/>
      <dgm:spPr/>
      <dgm:t>
        <a:bodyPr/>
        <a:lstStyle/>
        <a:p>
          <a:endParaRPr lang="en-US"/>
        </a:p>
      </dgm:t>
    </dgm:pt>
    <dgm:pt modelId="{AAF7BAAC-023C-7049-B941-93D456A923AC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4000" dirty="0">
              <a:latin typeface="Times New Roman" panose="02020603050405020304" pitchFamily="18" charset="0"/>
              <a:cs typeface="Times New Roman" panose="02020603050405020304" pitchFamily="18" charset="0"/>
            </a:rPr>
            <a:t>The VA is in the process of implementing a nationwide program where FIT will automatically be mailed to qualified veterans</a:t>
          </a:r>
        </a:p>
      </dgm:t>
    </dgm:pt>
    <dgm:pt modelId="{50D7FD65-7167-354F-B1B8-579EE861435C}" type="parTrans" cxnId="{7B7C913C-4949-0848-98DE-49B630F12A24}">
      <dgm:prSet/>
      <dgm:spPr/>
      <dgm:t>
        <a:bodyPr/>
        <a:lstStyle/>
        <a:p>
          <a:endParaRPr lang="en-US"/>
        </a:p>
      </dgm:t>
    </dgm:pt>
    <dgm:pt modelId="{A9A31390-FEE1-FB47-9431-1D9D17E1E1A0}" type="sibTrans" cxnId="{7B7C913C-4949-0848-98DE-49B630F12A24}">
      <dgm:prSet/>
      <dgm:spPr/>
      <dgm:t>
        <a:bodyPr/>
        <a:lstStyle/>
        <a:p>
          <a:endParaRPr lang="en-US"/>
        </a:p>
      </dgm:t>
    </dgm:pt>
    <dgm:pt modelId="{A444FF9D-AA6C-D647-AA18-9C242658F55C}">
      <dgm:prSet phldrT="[Text]" custT="1"/>
      <dgm:spPr/>
      <dgm:t>
        <a:bodyPr/>
        <a:lstStyle/>
        <a:p>
          <a:r>
            <a:rPr lang="en-US" sz="4000" dirty="0">
              <a:latin typeface="Times New Roman" panose="02020603050405020304" pitchFamily="18" charset="0"/>
              <a:cs typeface="Times New Roman" panose="02020603050405020304" pitchFamily="18" charset="0"/>
            </a:rPr>
            <a:t>To ensure accurate data collection, interventions will target the resident clinics, which only include patients eligible for CRC screening who are also assigned a PCP </a:t>
          </a:r>
        </a:p>
      </dgm:t>
    </dgm:pt>
    <dgm:pt modelId="{53072837-ADAD-5D4C-9B19-5C6636EA2FC7}" type="parTrans" cxnId="{D7C45F7C-8703-5942-97DC-62F418865DA3}">
      <dgm:prSet/>
      <dgm:spPr/>
      <dgm:t>
        <a:bodyPr/>
        <a:lstStyle/>
        <a:p>
          <a:endParaRPr lang="en-US"/>
        </a:p>
      </dgm:t>
    </dgm:pt>
    <dgm:pt modelId="{0A109378-81CD-E843-9DF8-4427932113AD}" type="sibTrans" cxnId="{D7C45F7C-8703-5942-97DC-62F418865DA3}">
      <dgm:prSet/>
      <dgm:spPr/>
      <dgm:t>
        <a:bodyPr/>
        <a:lstStyle/>
        <a:p>
          <a:endParaRPr lang="en-US"/>
        </a:p>
      </dgm:t>
    </dgm:pt>
    <dgm:pt modelId="{4AC902C7-D4AC-2041-A79D-0D197074CCF1}" type="pres">
      <dgm:prSet presAssocID="{7695A9E3-57DA-414F-BFB8-73674FA9D7EC}" presName="linearFlow" presStyleCnt="0">
        <dgm:presLayoutVars>
          <dgm:dir/>
          <dgm:animLvl val="lvl"/>
          <dgm:resizeHandles val="exact"/>
        </dgm:presLayoutVars>
      </dgm:prSet>
      <dgm:spPr/>
    </dgm:pt>
    <dgm:pt modelId="{81370FA9-9DE4-C346-B0A4-F15A942A13B8}" type="pres">
      <dgm:prSet presAssocID="{D78E36EA-71D6-4C43-91F5-8D3D8779CCC2}" presName="composite" presStyleCnt="0"/>
      <dgm:spPr/>
    </dgm:pt>
    <dgm:pt modelId="{C02EA2BF-C840-7345-95D6-2B733407F098}" type="pres">
      <dgm:prSet presAssocID="{D78E36EA-71D6-4C43-91F5-8D3D8779CCC2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288236BE-0F7A-BD49-B16C-10EFFC43EB07}" type="pres">
      <dgm:prSet presAssocID="{D78E36EA-71D6-4C43-91F5-8D3D8779CCC2}" presName="descendantText" presStyleLbl="alignAcc1" presStyleIdx="0" presStyleCnt="4" custLinFactNeighborX="61983" custLinFactNeighborY="-11847">
        <dgm:presLayoutVars>
          <dgm:bulletEnabled val="1"/>
        </dgm:presLayoutVars>
      </dgm:prSet>
      <dgm:spPr/>
    </dgm:pt>
    <dgm:pt modelId="{354E2E6A-A61E-C945-A141-7EC43EA6B034}" type="pres">
      <dgm:prSet presAssocID="{707FF515-C920-8D4D-B081-5A88744FAF33}" presName="sp" presStyleCnt="0"/>
      <dgm:spPr/>
    </dgm:pt>
    <dgm:pt modelId="{E3E2490C-E427-5048-BF1B-AB33EC78CF3B}" type="pres">
      <dgm:prSet presAssocID="{07D04C2D-E8D6-9742-8687-B89499E58154}" presName="composite" presStyleCnt="0"/>
      <dgm:spPr/>
    </dgm:pt>
    <dgm:pt modelId="{BE951748-DAC6-8741-A7AF-256A8A2A1145}" type="pres">
      <dgm:prSet presAssocID="{07D04C2D-E8D6-9742-8687-B89499E58154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09CD4B39-E149-E243-A151-ACFE13BD0DD2}" type="pres">
      <dgm:prSet presAssocID="{07D04C2D-E8D6-9742-8687-B89499E58154}" presName="descendantText" presStyleLbl="alignAcc1" presStyleIdx="1" presStyleCnt="4">
        <dgm:presLayoutVars>
          <dgm:bulletEnabled val="1"/>
        </dgm:presLayoutVars>
      </dgm:prSet>
      <dgm:spPr/>
    </dgm:pt>
    <dgm:pt modelId="{D76B4F67-9FB8-184E-8F97-59889A490E7C}" type="pres">
      <dgm:prSet presAssocID="{2677BD5F-6395-8A45-8525-BBD05D6126CB}" presName="sp" presStyleCnt="0"/>
      <dgm:spPr/>
    </dgm:pt>
    <dgm:pt modelId="{94DAFB7C-92FC-EF40-881E-B0BFB3450C71}" type="pres">
      <dgm:prSet presAssocID="{E7D191DD-9FF6-1445-88E3-E95FD98EF11B}" presName="composite" presStyleCnt="0"/>
      <dgm:spPr/>
    </dgm:pt>
    <dgm:pt modelId="{E82010B5-C0B4-CF4C-BBBA-C0D766F4A439}" type="pres">
      <dgm:prSet presAssocID="{E7D191DD-9FF6-1445-88E3-E95FD98EF11B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9E8E2DBA-A2A5-7D49-86A4-5438C340DB1D}" type="pres">
      <dgm:prSet presAssocID="{E7D191DD-9FF6-1445-88E3-E95FD98EF11B}" presName="descendantText" presStyleLbl="alignAcc1" presStyleIdx="2" presStyleCnt="4">
        <dgm:presLayoutVars>
          <dgm:bulletEnabled val="1"/>
        </dgm:presLayoutVars>
      </dgm:prSet>
      <dgm:spPr/>
    </dgm:pt>
    <dgm:pt modelId="{FF85C448-E4A9-F84C-92A3-38259C65DC5C}" type="pres">
      <dgm:prSet presAssocID="{30881F40-9A16-C64F-876A-A85CECD1C111}" presName="sp" presStyleCnt="0"/>
      <dgm:spPr/>
    </dgm:pt>
    <dgm:pt modelId="{AB245E9A-EAD1-164A-A3BF-01D0C8A16D2F}" type="pres">
      <dgm:prSet presAssocID="{D23BF807-7F41-184A-A25B-20DA8CE1EB05}" presName="composite" presStyleCnt="0"/>
      <dgm:spPr/>
    </dgm:pt>
    <dgm:pt modelId="{E5EC536B-7CAA-9648-8E74-8C0C8A770244}" type="pres">
      <dgm:prSet presAssocID="{D23BF807-7F41-184A-A25B-20DA8CE1EB05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C1954655-521A-FB46-8683-6258A3E1518F}" type="pres">
      <dgm:prSet presAssocID="{D23BF807-7F41-184A-A25B-20DA8CE1EB05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B7FE0E18-A9E8-0640-97F9-D611B525915A}" type="presOf" srcId="{D4C06BDF-6A3F-B44B-8AE8-549C4D27D33B}" destId="{09CD4B39-E149-E243-A151-ACFE13BD0DD2}" srcOrd="0" destOrd="0" presId="urn:microsoft.com/office/officeart/2005/8/layout/chevron2"/>
    <dgm:cxn modelId="{757D031A-8AE2-3D40-83E1-F400D7C404A2}" type="presOf" srcId="{7695A9E3-57DA-414F-BFB8-73674FA9D7EC}" destId="{4AC902C7-D4AC-2041-A79D-0D197074CCF1}" srcOrd="0" destOrd="0" presId="urn:microsoft.com/office/officeart/2005/8/layout/chevron2"/>
    <dgm:cxn modelId="{E4DB023C-3C41-154E-8D03-A0475FBFBF36}" type="presOf" srcId="{A444FF9D-AA6C-D647-AA18-9C242658F55C}" destId="{288236BE-0F7A-BD49-B16C-10EFFC43EB07}" srcOrd="0" destOrd="0" presId="urn:microsoft.com/office/officeart/2005/8/layout/chevron2"/>
    <dgm:cxn modelId="{7B7C913C-4949-0848-98DE-49B630F12A24}" srcId="{D23BF807-7F41-184A-A25B-20DA8CE1EB05}" destId="{AAF7BAAC-023C-7049-B941-93D456A923AC}" srcOrd="0" destOrd="0" parTransId="{50D7FD65-7167-354F-B1B8-579EE861435C}" sibTransId="{A9A31390-FEE1-FB47-9431-1D9D17E1E1A0}"/>
    <dgm:cxn modelId="{B6971448-E81B-194E-B12C-F948199E3ECE}" srcId="{7695A9E3-57DA-414F-BFB8-73674FA9D7EC}" destId="{D78E36EA-71D6-4C43-91F5-8D3D8779CCC2}" srcOrd="0" destOrd="0" parTransId="{7CDE110C-F93D-FF48-99BF-EB67753AA975}" sibTransId="{707FF515-C920-8D4D-B081-5A88744FAF33}"/>
    <dgm:cxn modelId="{54ED7C6C-0171-F943-BE36-328ECCD49D86}" srcId="{7695A9E3-57DA-414F-BFB8-73674FA9D7EC}" destId="{E7D191DD-9FF6-1445-88E3-E95FD98EF11B}" srcOrd="2" destOrd="0" parTransId="{D7187DAA-C510-E149-AC7D-CE1E415AB80D}" sibTransId="{30881F40-9A16-C64F-876A-A85CECD1C111}"/>
    <dgm:cxn modelId="{64699351-1410-324C-AC14-34BBEA83CA96}" type="presOf" srcId="{07D04C2D-E8D6-9742-8687-B89499E58154}" destId="{BE951748-DAC6-8741-A7AF-256A8A2A1145}" srcOrd="0" destOrd="0" presId="urn:microsoft.com/office/officeart/2005/8/layout/chevron2"/>
    <dgm:cxn modelId="{D7C45F7C-8703-5942-97DC-62F418865DA3}" srcId="{D78E36EA-71D6-4C43-91F5-8D3D8779CCC2}" destId="{A444FF9D-AA6C-D647-AA18-9C242658F55C}" srcOrd="0" destOrd="0" parTransId="{53072837-ADAD-5D4C-9B19-5C6636EA2FC7}" sibTransId="{0A109378-81CD-E843-9DF8-4427932113AD}"/>
    <dgm:cxn modelId="{E415687D-397F-0745-9356-13BFC64C1A34}" srcId="{7695A9E3-57DA-414F-BFB8-73674FA9D7EC}" destId="{07D04C2D-E8D6-9742-8687-B89499E58154}" srcOrd="1" destOrd="0" parTransId="{C9694175-12AB-624C-935A-0A62691771AC}" sibTransId="{2677BD5F-6395-8A45-8525-BBD05D6126CB}"/>
    <dgm:cxn modelId="{6C2E9188-6EA3-0745-BE09-85AD05767D69}" type="presOf" srcId="{AAF7BAAC-023C-7049-B941-93D456A923AC}" destId="{C1954655-521A-FB46-8683-6258A3E1518F}" srcOrd="0" destOrd="0" presId="urn:microsoft.com/office/officeart/2005/8/layout/chevron2"/>
    <dgm:cxn modelId="{09AAC489-F0C6-BF47-9971-CCFA4BEF4EA6}" srcId="{E7D191DD-9FF6-1445-88E3-E95FD98EF11B}" destId="{DEDAB2A4-CF02-114D-A766-3FA4205260AB}" srcOrd="0" destOrd="0" parTransId="{5589588B-1DFC-D447-BF14-2804DF8A2BB2}" sibTransId="{AD28E899-0E83-8646-83E5-C45AAF62DC55}"/>
    <dgm:cxn modelId="{1D450090-9CB2-2247-8D33-74BBA7DE402B}" type="presOf" srcId="{D23BF807-7F41-184A-A25B-20DA8CE1EB05}" destId="{E5EC536B-7CAA-9648-8E74-8C0C8A770244}" srcOrd="0" destOrd="0" presId="urn:microsoft.com/office/officeart/2005/8/layout/chevron2"/>
    <dgm:cxn modelId="{0F9AE19C-3076-3248-AC67-E59DE9214E41}" type="presOf" srcId="{D78E36EA-71D6-4C43-91F5-8D3D8779CCC2}" destId="{C02EA2BF-C840-7345-95D6-2B733407F098}" srcOrd="0" destOrd="0" presId="urn:microsoft.com/office/officeart/2005/8/layout/chevron2"/>
    <dgm:cxn modelId="{4CABFE9D-D82E-AF47-85A8-2939196007F2}" type="presOf" srcId="{E7D191DD-9FF6-1445-88E3-E95FD98EF11B}" destId="{E82010B5-C0B4-CF4C-BBBA-C0D766F4A439}" srcOrd="0" destOrd="0" presId="urn:microsoft.com/office/officeart/2005/8/layout/chevron2"/>
    <dgm:cxn modelId="{7104DFAE-2A19-9544-B5DB-856DFD076800}" srcId="{07D04C2D-E8D6-9742-8687-B89499E58154}" destId="{D4C06BDF-6A3F-B44B-8AE8-549C4D27D33B}" srcOrd="0" destOrd="0" parTransId="{E83E62F7-7256-7F43-812D-4741B455D2E6}" sibTransId="{4EB09760-3AE1-4E4C-BC8B-E593C920FD19}"/>
    <dgm:cxn modelId="{3D98B7C1-F0EA-3A4C-8A89-725FE28BCF73}" srcId="{7695A9E3-57DA-414F-BFB8-73674FA9D7EC}" destId="{D23BF807-7F41-184A-A25B-20DA8CE1EB05}" srcOrd="3" destOrd="0" parTransId="{B5E19A61-6661-A541-BF09-13DC0BE60005}" sibTransId="{E30F958E-D021-EA48-925C-22F8227898B5}"/>
    <dgm:cxn modelId="{27D3E4E8-480D-4544-9DAF-FFBCA75C012A}" type="presOf" srcId="{DEDAB2A4-CF02-114D-A766-3FA4205260AB}" destId="{9E8E2DBA-A2A5-7D49-86A4-5438C340DB1D}" srcOrd="0" destOrd="0" presId="urn:microsoft.com/office/officeart/2005/8/layout/chevron2"/>
    <dgm:cxn modelId="{8980B362-63C4-8848-A3B2-0946E74CDA2A}" type="presParOf" srcId="{4AC902C7-D4AC-2041-A79D-0D197074CCF1}" destId="{81370FA9-9DE4-C346-B0A4-F15A942A13B8}" srcOrd="0" destOrd="0" presId="urn:microsoft.com/office/officeart/2005/8/layout/chevron2"/>
    <dgm:cxn modelId="{3BB05937-402F-8347-84DA-95D25E93039B}" type="presParOf" srcId="{81370FA9-9DE4-C346-B0A4-F15A942A13B8}" destId="{C02EA2BF-C840-7345-95D6-2B733407F098}" srcOrd="0" destOrd="0" presId="urn:microsoft.com/office/officeart/2005/8/layout/chevron2"/>
    <dgm:cxn modelId="{C755C56B-D901-284D-A636-CE3BB86F8AEC}" type="presParOf" srcId="{81370FA9-9DE4-C346-B0A4-F15A942A13B8}" destId="{288236BE-0F7A-BD49-B16C-10EFFC43EB07}" srcOrd="1" destOrd="0" presId="urn:microsoft.com/office/officeart/2005/8/layout/chevron2"/>
    <dgm:cxn modelId="{F8D1781D-E69E-1444-A06C-C9091A2BADEC}" type="presParOf" srcId="{4AC902C7-D4AC-2041-A79D-0D197074CCF1}" destId="{354E2E6A-A61E-C945-A141-7EC43EA6B034}" srcOrd="1" destOrd="0" presId="urn:microsoft.com/office/officeart/2005/8/layout/chevron2"/>
    <dgm:cxn modelId="{89C752E9-F03F-5D4F-8C20-526D562F17E0}" type="presParOf" srcId="{4AC902C7-D4AC-2041-A79D-0D197074CCF1}" destId="{E3E2490C-E427-5048-BF1B-AB33EC78CF3B}" srcOrd="2" destOrd="0" presId="urn:microsoft.com/office/officeart/2005/8/layout/chevron2"/>
    <dgm:cxn modelId="{1DA96344-CA53-7D4F-ADEA-37B7E4111D92}" type="presParOf" srcId="{E3E2490C-E427-5048-BF1B-AB33EC78CF3B}" destId="{BE951748-DAC6-8741-A7AF-256A8A2A1145}" srcOrd="0" destOrd="0" presId="urn:microsoft.com/office/officeart/2005/8/layout/chevron2"/>
    <dgm:cxn modelId="{EB60C9EB-B98B-3344-84DE-99E5C319C179}" type="presParOf" srcId="{E3E2490C-E427-5048-BF1B-AB33EC78CF3B}" destId="{09CD4B39-E149-E243-A151-ACFE13BD0DD2}" srcOrd="1" destOrd="0" presId="urn:microsoft.com/office/officeart/2005/8/layout/chevron2"/>
    <dgm:cxn modelId="{FA43F895-A3FB-1148-B543-7F73A6326013}" type="presParOf" srcId="{4AC902C7-D4AC-2041-A79D-0D197074CCF1}" destId="{D76B4F67-9FB8-184E-8F97-59889A490E7C}" srcOrd="3" destOrd="0" presId="urn:microsoft.com/office/officeart/2005/8/layout/chevron2"/>
    <dgm:cxn modelId="{B6E6DEB8-11AC-0544-AC03-C4AC1AD5D5A3}" type="presParOf" srcId="{4AC902C7-D4AC-2041-A79D-0D197074CCF1}" destId="{94DAFB7C-92FC-EF40-881E-B0BFB3450C71}" srcOrd="4" destOrd="0" presId="urn:microsoft.com/office/officeart/2005/8/layout/chevron2"/>
    <dgm:cxn modelId="{71F04B02-3089-504B-811F-DCC1E3AA4293}" type="presParOf" srcId="{94DAFB7C-92FC-EF40-881E-B0BFB3450C71}" destId="{E82010B5-C0B4-CF4C-BBBA-C0D766F4A439}" srcOrd="0" destOrd="0" presId="urn:microsoft.com/office/officeart/2005/8/layout/chevron2"/>
    <dgm:cxn modelId="{AB8F55D4-F70A-4C4C-BCDA-95A4A3602EFA}" type="presParOf" srcId="{94DAFB7C-92FC-EF40-881E-B0BFB3450C71}" destId="{9E8E2DBA-A2A5-7D49-86A4-5438C340DB1D}" srcOrd="1" destOrd="0" presId="urn:microsoft.com/office/officeart/2005/8/layout/chevron2"/>
    <dgm:cxn modelId="{0EA16714-987C-A044-89CD-ECED188B375E}" type="presParOf" srcId="{4AC902C7-D4AC-2041-A79D-0D197074CCF1}" destId="{FF85C448-E4A9-F84C-92A3-38259C65DC5C}" srcOrd="5" destOrd="0" presId="urn:microsoft.com/office/officeart/2005/8/layout/chevron2"/>
    <dgm:cxn modelId="{E0EB41E0-4F8E-A74A-BF7D-B015EB7E435C}" type="presParOf" srcId="{4AC902C7-D4AC-2041-A79D-0D197074CCF1}" destId="{AB245E9A-EAD1-164A-A3BF-01D0C8A16D2F}" srcOrd="6" destOrd="0" presId="urn:microsoft.com/office/officeart/2005/8/layout/chevron2"/>
    <dgm:cxn modelId="{4770A49E-23DB-D847-B7F6-F323ADF4CDC9}" type="presParOf" srcId="{AB245E9A-EAD1-164A-A3BF-01D0C8A16D2F}" destId="{E5EC536B-7CAA-9648-8E74-8C0C8A770244}" srcOrd="0" destOrd="0" presId="urn:microsoft.com/office/officeart/2005/8/layout/chevron2"/>
    <dgm:cxn modelId="{C7A88ECC-C62B-F840-9377-14DA6FE5837D}" type="presParOf" srcId="{AB245E9A-EAD1-164A-A3BF-01D0C8A16D2F}" destId="{C1954655-521A-FB46-8683-6258A3E1518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2EA2BF-C840-7345-95D6-2B733407F098}">
      <dsp:nvSpPr>
        <dsp:cNvPr id="0" name=""/>
        <dsp:cNvSpPr/>
      </dsp:nvSpPr>
      <dsp:spPr>
        <a:xfrm rot="5400000">
          <a:off x="-672525" y="689122"/>
          <a:ext cx="4483505" cy="3138453"/>
        </a:xfrm>
        <a:prstGeom prst="chevron">
          <a:avLst/>
        </a:prstGeom>
        <a:solidFill>
          <a:schemeClr val="accent4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EQM</a:t>
          </a:r>
        </a:p>
      </dsp:txBody>
      <dsp:txXfrm rot="-5400000">
        <a:off x="2" y="1585823"/>
        <a:ext cx="3138453" cy="1345052"/>
      </dsp:txXfrm>
    </dsp:sp>
    <dsp:sp modelId="{288236BE-0F7A-BD49-B16C-10EFFC43EB07}">
      <dsp:nvSpPr>
        <dsp:cNvPr id="0" name=""/>
        <dsp:cNvSpPr/>
      </dsp:nvSpPr>
      <dsp:spPr>
        <a:xfrm rot="5400000">
          <a:off x="7793047" y="-4637996"/>
          <a:ext cx="2914278" cy="1222346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ICVA data includes eligible CRC screening patients without a PCP (41%), leading to inaccurate metrics</a:t>
          </a:r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 resident clinics, 64% of eligible patients received CRC screening</a:t>
          </a:r>
        </a:p>
      </dsp:txBody>
      <dsp:txXfrm rot="-5400000">
        <a:off x="3138454" y="158860"/>
        <a:ext cx="12081202" cy="2629752"/>
      </dsp:txXfrm>
    </dsp:sp>
    <dsp:sp modelId="{BE951748-DAC6-8741-A7AF-256A8A2A1145}">
      <dsp:nvSpPr>
        <dsp:cNvPr id="0" name=""/>
        <dsp:cNvSpPr/>
      </dsp:nvSpPr>
      <dsp:spPr>
        <a:xfrm rot="5400000">
          <a:off x="-672525" y="5035830"/>
          <a:ext cx="4483505" cy="3138453"/>
        </a:xfrm>
        <a:prstGeom prst="chevron">
          <a:avLst/>
        </a:prstGeom>
        <a:solidFill>
          <a:schemeClr val="accent4">
            <a:shade val="80000"/>
            <a:hueOff val="-171094"/>
            <a:satOff val="0"/>
            <a:lumOff val="11292"/>
            <a:alphaOff val="0"/>
          </a:schemeClr>
        </a:solidFill>
        <a:ln w="12700" cap="flat" cmpd="sng" algn="ctr">
          <a:solidFill>
            <a:schemeClr val="accent4">
              <a:shade val="80000"/>
              <a:hueOff val="-171094"/>
              <a:satOff val="0"/>
              <a:lumOff val="1129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Patient Factors</a:t>
          </a:r>
        </a:p>
      </dsp:txBody>
      <dsp:txXfrm rot="-5400000">
        <a:off x="2" y="5932531"/>
        <a:ext cx="3138453" cy="1345052"/>
      </dsp:txXfrm>
    </dsp:sp>
    <dsp:sp modelId="{09CD4B39-E149-E243-A151-ACFE13BD0DD2}">
      <dsp:nvSpPr>
        <dsp:cNvPr id="0" name=""/>
        <dsp:cNvSpPr/>
      </dsp:nvSpPr>
      <dsp:spPr>
        <a:xfrm rot="5400000">
          <a:off x="7793047" y="-291288"/>
          <a:ext cx="2914278" cy="1222346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-171094"/>
              <a:satOff val="0"/>
              <a:lumOff val="1129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4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Screening deferred</a:t>
          </a:r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4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Test not returned or improper sample</a:t>
          </a:r>
        </a:p>
      </dsp:txBody>
      <dsp:txXfrm rot="-5400000">
        <a:off x="3138454" y="4505568"/>
        <a:ext cx="12081202" cy="2629752"/>
      </dsp:txXfrm>
    </dsp:sp>
    <dsp:sp modelId="{E82010B5-C0B4-CF4C-BBBA-C0D766F4A439}">
      <dsp:nvSpPr>
        <dsp:cNvPr id="0" name=""/>
        <dsp:cNvSpPr/>
      </dsp:nvSpPr>
      <dsp:spPr>
        <a:xfrm rot="5400000">
          <a:off x="-672525" y="9382538"/>
          <a:ext cx="4483505" cy="3138453"/>
        </a:xfrm>
        <a:prstGeom prst="chevron">
          <a:avLst/>
        </a:prstGeom>
        <a:solidFill>
          <a:schemeClr val="accent4">
            <a:shade val="80000"/>
            <a:hueOff val="-342189"/>
            <a:satOff val="0"/>
            <a:lumOff val="22583"/>
            <a:alphaOff val="0"/>
          </a:schemeClr>
        </a:solidFill>
        <a:ln w="12700" cap="flat" cmpd="sng" algn="ctr">
          <a:solidFill>
            <a:schemeClr val="accent4">
              <a:shade val="80000"/>
              <a:hueOff val="-342189"/>
              <a:satOff val="0"/>
              <a:lumOff val="225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Resident Factors</a:t>
          </a:r>
        </a:p>
      </dsp:txBody>
      <dsp:txXfrm rot="-5400000">
        <a:off x="2" y="10279239"/>
        <a:ext cx="3138453" cy="1345052"/>
      </dsp:txXfrm>
    </dsp:sp>
    <dsp:sp modelId="{9E8E2DBA-A2A5-7D49-86A4-5438C340DB1D}">
      <dsp:nvSpPr>
        <dsp:cNvPr id="0" name=""/>
        <dsp:cNvSpPr/>
      </dsp:nvSpPr>
      <dsp:spPr>
        <a:xfrm rot="5400000">
          <a:off x="7793047" y="4055419"/>
          <a:ext cx="2914278" cy="1222346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-342189"/>
              <a:satOff val="0"/>
              <a:lumOff val="225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40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Lack of resident-patient discussion/education</a:t>
          </a:r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40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Resident is unaware of how to obtain FIT kits</a:t>
          </a:r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40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No follow-up of results</a:t>
          </a:r>
        </a:p>
      </dsp:txBody>
      <dsp:txXfrm rot="-5400000">
        <a:off x="3138454" y="8852276"/>
        <a:ext cx="12081202" cy="2629752"/>
      </dsp:txXfrm>
    </dsp:sp>
    <dsp:sp modelId="{E5EC536B-7CAA-9648-8E74-8C0C8A770244}">
      <dsp:nvSpPr>
        <dsp:cNvPr id="0" name=""/>
        <dsp:cNvSpPr/>
      </dsp:nvSpPr>
      <dsp:spPr>
        <a:xfrm rot="5400000">
          <a:off x="-672525" y="13729246"/>
          <a:ext cx="4483505" cy="3138453"/>
        </a:xfrm>
        <a:prstGeom prst="chevron">
          <a:avLst/>
        </a:prstGeom>
        <a:solidFill>
          <a:schemeClr val="accent4">
            <a:shade val="80000"/>
            <a:hueOff val="-513283"/>
            <a:satOff val="0"/>
            <a:lumOff val="33875"/>
            <a:alphaOff val="0"/>
          </a:schemeClr>
        </a:solidFill>
        <a:ln w="12700" cap="flat" cmpd="sng" algn="ctr">
          <a:solidFill>
            <a:schemeClr val="accent4">
              <a:shade val="80000"/>
              <a:hueOff val="-513283"/>
              <a:satOff val="0"/>
              <a:lumOff val="3387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Systems</a:t>
          </a:r>
        </a:p>
      </dsp:txBody>
      <dsp:txXfrm rot="-5400000">
        <a:off x="2" y="14625947"/>
        <a:ext cx="3138453" cy="1345052"/>
      </dsp:txXfrm>
    </dsp:sp>
    <dsp:sp modelId="{C1954655-521A-FB46-8683-6258A3E1518F}">
      <dsp:nvSpPr>
        <dsp:cNvPr id="0" name=""/>
        <dsp:cNvSpPr/>
      </dsp:nvSpPr>
      <dsp:spPr>
        <a:xfrm rot="5400000">
          <a:off x="7793047" y="8402127"/>
          <a:ext cx="2914278" cy="1222346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-513283"/>
              <a:satOff val="0"/>
              <a:lumOff val="3387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4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FIT kit not given due to lack of standardized procedure</a:t>
          </a:r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4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PCP not alerted of results</a:t>
          </a:r>
        </a:p>
      </dsp:txBody>
      <dsp:txXfrm rot="-5400000">
        <a:off x="3138454" y="13198984"/>
        <a:ext cx="12081202" cy="26297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2EA2BF-C840-7345-95D6-2B733407F098}">
      <dsp:nvSpPr>
        <dsp:cNvPr id="0" name=""/>
        <dsp:cNvSpPr/>
      </dsp:nvSpPr>
      <dsp:spPr>
        <a:xfrm rot="5400000">
          <a:off x="-672525" y="689122"/>
          <a:ext cx="4483505" cy="3138453"/>
        </a:xfrm>
        <a:prstGeom prst="chevron">
          <a:avLst/>
        </a:prstGeom>
        <a:solidFill>
          <a:schemeClr val="accent4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Population</a:t>
          </a:r>
        </a:p>
      </dsp:txBody>
      <dsp:txXfrm rot="-5400000">
        <a:off x="2" y="1585823"/>
        <a:ext cx="3138453" cy="1345052"/>
      </dsp:txXfrm>
    </dsp:sp>
    <dsp:sp modelId="{288236BE-0F7A-BD49-B16C-10EFFC43EB07}">
      <dsp:nvSpPr>
        <dsp:cNvPr id="0" name=""/>
        <dsp:cNvSpPr/>
      </dsp:nvSpPr>
      <dsp:spPr>
        <a:xfrm rot="5400000">
          <a:off x="7793047" y="-4654593"/>
          <a:ext cx="2914278" cy="1222346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To ensure accurate data collection, interventions will target the resident clinics, which only include patients eligible for CRC screening who are also assigned a PCP </a:t>
          </a:r>
        </a:p>
      </dsp:txBody>
      <dsp:txXfrm rot="-5400000">
        <a:off x="3138454" y="142263"/>
        <a:ext cx="12081202" cy="2629752"/>
      </dsp:txXfrm>
    </dsp:sp>
    <dsp:sp modelId="{BE951748-DAC6-8741-A7AF-256A8A2A1145}">
      <dsp:nvSpPr>
        <dsp:cNvPr id="0" name=""/>
        <dsp:cNvSpPr/>
      </dsp:nvSpPr>
      <dsp:spPr>
        <a:xfrm rot="5400000">
          <a:off x="-672525" y="5035830"/>
          <a:ext cx="4483505" cy="3138453"/>
        </a:xfrm>
        <a:prstGeom prst="chevron">
          <a:avLst/>
        </a:prstGeom>
        <a:solidFill>
          <a:schemeClr val="accent4">
            <a:shade val="80000"/>
            <a:hueOff val="-171094"/>
            <a:satOff val="0"/>
            <a:lumOff val="11292"/>
            <a:alphaOff val="0"/>
          </a:schemeClr>
        </a:solidFill>
        <a:ln w="12700" cap="flat" cmpd="sng" algn="ctr">
          <a:solidFill>
            <a:schemeClr val="accent4">
              <a:shade val="80000"/>
              <a:hueOff val="-171094"/>
              <a:satOff val="0"/>
              <a:lumOff val="1129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Resident Education</a:t>
          </a:r>
        </a:p>
      </dsp:txBody>
      <dsp:txXfrm rot="-5400000">
        <a:off x="2" y="5932531"/>
        <a:ext cx="3138453" cy="1345052"/>
      </dsp:txXfrm>
    </dsp:sp>
    <dsp:sp modelId="{09CD4B39-E149-E243-A151-ACFE13BD0DD2}">
      <dsp:nvSpPr>
        <dsp:cNvPr id="0" name=""/>
        <dsp:cNvSpPr/>
      </dsp:nvSpPr>
      <dsp:spPr>
        <a:xfrm rot="5400000">
          <a:off x="7793047" y="-291288"/>
          <a:ext cx="2914278" cy="1222346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-171094"/>
              <a:satOff val="0"/>
              <a:lumOff val="1129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40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Residents will be educated on FIT eligibility criteria, methods by which patients can obtain FIT kits, and patient education and shared decision making</a:t>
          </a:r>
          <a:endParaRPr lang="en-US" sz="4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3138454" y="4505568"/>
        <a:ext cx="12081202" cy="2629752"/>
      </dsp:txXfrm>
    </dsp:sp>
    <dsp:sp modelId="{E82010B5-C0B4-CF4C-BBBA-C0D766F4A439}">
      <dsp:nvSpPr>
        <dsp:cNvPr id="0" name=""/>
        <dsp:cNvSpPr/>
      </dsp:nvSpPr>
      <dsp:spPr>
        <a:xfrm rot="5400000">
          <a:off x="-672525" y="9382538"/>
          <a:ext cx="4483505" cy="3138453"/>
        </a:xfrm>
        <a:prstGeom prst="chevron">
          <a:avLst/>
        </a:prstGeom>
        <a:solidFill>
          <a:schemeClr val="accent4">
            <a:shade val="80000"/>
            <a:hueOff val="-342189"/>
            <a:satOff val="0"/>
            <a:lumOff val="22583"/>
            <a:alphaOff val="0"/>
          </a:schemeClr>
        </a:solidFill>
        <a:ln w="12700" cap="flat" cmpd="sng" algn="ctr">
          <a:solidFill>
            <a:schemeClr val="accent4">
              <a:shade val="80000"/>
              <a:hueOff val="-342189"/>
              <a:satOff val="0"/>
              <a:lumOff val="225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Clinic Factors</a:t>
          </a:r>
        </a:p>
      </dsp:txBody>
      <dsp:txXfrm rot="-5400000">
        <a:off x="2" y="10279239"/>
        <a:ext cx="3138453" cy="1345052"/>
      </dsp:txXfrm>
    </dsp:sp>
    <dsp:sp modelId="{9E8E2DBA-A2A5-7D49-86A4-5438C340DB1D}">
      <dsp:nvSpPr>
        <dsp:cNvPr id="0" name=""/>
        <dsp:cNvSpPr/>
      </dsp:nvSpPr>
      <dsp:spPr>
        <a:xfrm rot="5400000">
          <a:off x="7793047" y="4055419"/>
          <a:ext cx="2914278" cy="1222346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-342189"/>
              <a:satOff val="0"/>
              <a:lumOff val="225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4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FIT kits will be readily stocked and placed in a location that is easily accessible</a:t>
          </a:r>
          <a:endParaRPr lang="en-US" sz="40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3138454" y="8852276"/>
        <a:ext cx="12081202" cy="2629752"/>
      </dsp:txXfrm>
    </dsp:sp>
    <dsp:sp modelId="{E5EC536B-7CAA-9648-8E74-8C0C8A770244}">
      <dsp:nvSpPr>
        <dsp:cNvPr id="0" name=""/>
        <dsp:cNvSpPr/>
      </dsp:nvSpPr>
      <dsp:spPr>
        <a:xfrm rot="5400000">
          <a:off x="-672525" y="13729246"/>
          <a:ext cx="4483505" cy="3138453"/>
        </a:xfrm>
        <a:prstGeom prst="chevron">
          <a:avLst/>
        </a:prstGeom>
        <a:solidFill>
          <a:schemeClr val="accent4">
            <a:shade val="80000"/>
            <a:hueOff val="-513283"/>
            <a:satOff val="0"/>
            <a:lumOff val="33875"/>
            <a:alphaOff val="0"/>
          </a:schemeClr>
        </a:solidFill>
        <a:ln w="12700" cap="flat" cmpd="sng" algn="ctr">
          <a:solidFill>
            <a:schemeClr val="accent4">
              <a:shade val="80000"/>
              <a:hueOff val="-513283"/>
              <a:satOff val="0"/>
              <a:lumOff val="3387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Mailed FIT Initiative</a:t>
          </a:r>
        </a:p>
      </dsp:txBody>
      <dsp:txXfrm rot="-5400000">
        <a:off x="2" y="14625947"/>
        <a:ext cx="3138453" cy="1345052"/>
      </dsp:txXfrm>
    </dsp:sp>
    <dsp:sp modelId="{C1954655-521A-FB46-8683-6258A3E1518F}">
      <dsp:nvSpPr>
        <dsp:cNvPr id="0" name=""/>
        <dsp:cNvSpPr/>
      </dsp:nvSpPr>
      <dsp:spPr>
        <a:xfrm rot="5400000">
          <a:off x="7793047" y="8402127"/>
          <a:ext cx="2914278" cy="1222346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-513283"/>
              <a:satOff val="0"/>
              <a:lumOff val="3387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4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VA is in the process of implementing a nationwide program where FIT will automatically be mailed to qualified veterans</a:t>
          </a:r>
        </a:p>
      </dsp:txBody>
      <dsp:txXfrm rot="-5400000">
        <a:off x="3138454" y="13198984"/>
        <a:ext cx="12081202" cy="26297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33D72D-3FA4-4AB1-9BC9-E6799B0D40C4}" type="datetimeFigureOut">
              <a:t>4/9/2024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698D44-62E2-439C-B80E-7E96BC457FB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663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Use current intervention to address gap in this initiative, primarily patient education and shared-decision making</a:t>
            </a:r>
          </a:p>
          <a:p>
            <a:r>
              <a:rPr lang="en-US"/>
              <a:t>Early initiation of physician education of follow up of FIT results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698D44-62E2-439C-B80E-7E96BC457FB7}" type="slidenum"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292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6285233"/>
            <a:ext cx="43525440" cy="13370560"/>
          </a:xfrm>
        </p:spPr>
        <p:txBody>
          <a:bodyPr anchor="b"/>
          <a:lstStyle>
            <a:lvl1pPr algn="ctr">
              <a:defRPr sz="3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20171413"/>
            <a:ext cx="38404800" cy="9272267"/>
          </a:xfrm>
        </p:spPr>
        <p:txBody>
          <a:bodyPr/>
          <a:lstStyle>
            <a:lvl1pPr marL="0" indent="0" algn="ctr">
              <a:buNone/>
              <a:defRPr sz="13440"/>
            </a:lvl1pPr>
            <a:lvl2pPr marL="2560320" indent="0" algn="ctr">
              <a:buNone/>
              <a:defRPr sz="11200"/>
            </a:lvl2pPr>
            <a:lvl3pPr marL="5120640" indent="0" algn="ctr">
              <a:buNone/>
              <a:defRPr sz="10080"/>
            </a:lvl3pPr>
            <a:lvl4pPr marL="7680960" indent="0" algn="ctr">
              <a:buNone/>
              <a:defRPr sz="8960"/>
            </a:lvl4pPr>
            <a:lvl5pPr marL="10241280" indent="0" algn="ctr">
              <a:buNone/>
              <a:defRPr sz="8960"/>
            </a:lvl5pPr>
            <a:lvl6pPr marL="12801600" indent="0" algn="ctr">
              <a:buNone/>
              <a:defRPr sz="8960"/>
            </a:lvl6pPr>
            <a:lvl7pPr marL="15361920" indent="0" algn="ctr">
              <a:buNone/>
              <a:defRPr sz="8960"/>
            </a:lvl7pPr>
            <a:lvl8pPr marL="17922240" indent="0" algn="ctr">
              <a:buNone/>
              <a:defRPr sz="8960"/>
            </a:lvl8pPr>
            <a:lvl9pPr marL="20482560" indent="0" algn="ctr">
              <a:buNone/>
              <a:defRPr sz="89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1ADE1-5A15-4044-8733-BDFB6CC2E28A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7B6F-B3A5-0B40-9422-F28919D0E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940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1ADE1-5A15-4044-8733-BDFB6CC2E28A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7B6F-B3A5-0B40-9422-F28919D0E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590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3" y="2044700"/>
            <a:ext cx="11041380" cy="3254629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3" y="2044700"/>
            <a:ext cx="32484060" cy="3254629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1ADE1-5A15-4044-8733-BDFB6CC2E28A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7B6F-B3A5-0B40-9422-F28919D0E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967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1ADE1-5A15-4044-8733-BDFB6CC2E28A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7B6F-B3A5-0B40-9422-F28919D0E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424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3" y="9574541"/>
            <a:ext cx="44165520" cy="15975327"/>
          </a:xfrm>
        </p:spPr>
        <p:txBody>
          <a:bodyPr anchor="b"/>
          <a:lstStyle>
            <a:lvl1pPr>
              <a:defRPr sz="3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3" y="25701001"/>
            <a:ext cx="44165520" cy="8401047"/>
          </a:xfrm>
        </p:spPr>
        <p:txBody>
          <a:bodyPr/>
          <a:lstStyle>
            <a:lvl1pPr marL="0" indent="0">
              <a:buNone/>
              <a:defRPr sz="13440">
                <a:solidFill>
                  <a:schemeClr val="tx1"/>
                </a:solidFill>
              </a:defRPr>
            </a:lvl1pPr>
            <a:lvl2pPr marL="256032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2pPr>
            <a:lvl3pPr marL="5120640" indent="0">
              <a:buNone/>
              <a:defRPr sz="10080">
                <a:solidFill>
                  <a:schemeClr val="tx1">
                    <a:tint val="75000"/>
                  </a:schemeClr>
                </a:solidFill>
              </a:defRPr>
            </a:lvl3pPr>
            <a:lvl4pPr marL="768096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4pPr>
            <a:lvl5pPr marL="1024128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5pPr>
            <a:lvl6pPr marL="1280160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6pPr>
            <a:lvl7pPr marL="1536192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7pPr>
            <a:lvl8pPr marL="1792224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8pPr>
            <a:lvl9pPr marL="2048256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1ADE1-5A15-4044-8733-BDFB6CC2E28A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7B6F-B3A5-0B40-9422-F28919D0E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232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10223500"/>
            <a:ext cx="21762720" cy="2436749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10223500"/>
            <a:ext cx="21762720" cy="2436749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1ADE1-5A15-4044-8733-BDFB6CC2E28A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7B6F-B3A5-0B40-9422-F28919D0E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593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044708"/>
            <a:ext cx="44165520" cy="742315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5" y="9414513"/>
            <a:ext cx="21662704" cy="4613907"/>
          </a:xfrm>
        </p:spPr>
        <p:txBody>
          <a:bodyPr anchor="b"/>
          <a:lstStyle>
            <a:lvl1pPr marL="0" indent="0">
              <a:buNone/>
              <a:defRPr sz="13440" b="1"/>
            </a:lvl1pPr>
            <a:lvl2pPr marL="2560320" indent="0">
              <a:buNone/>
              <a:defRPr sz="11200" b="1"/>
            </a:lvl2pPr>
            <a:lvl3pPr marL="5120640" indent="0">
              <a:buNone/>
              <a:defRPr sz="10080" b="1"/>
            </a:lvl3pPr>
            <a:lvl4pPr marL="7680960" indent="0">
              <a:buNone/>
              <a:defRPr sz="8960" b="1"/>
            </a:lvl4pPr>
            <a:lvl5pPr marL="10241280" indent="0">
              <a:buNone/>
              <a:defRPr sz="8960" b="1"/>
            </a:lvl5pPr>
            <a:lvl6pPr marL="12801600" indent="0">
              <a:buNone/>
              <a:defRPr sz="8960" b="1"/>
            </a:lvl6pPr>
            <a:lvl7pPr marL="15361920" indent="0">
              <a:buNone/>
              <a:defRPr sz="8960" b="1"/>
            </a:lvl7pPr>
            <a:lvl8pPr marL="17922240" indent="0">
              <a:buNone/>
              <a:defRPr sz="8960" b="1"/>
            </a:lvl8pPr>
            <a:lvl9pPr marL="20482560" indent="0">
              <a:buNone/>
              <a:defRPr sz="89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5" y="14028420"/>
            <a:ext cx="21662704" cy="2063369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3" y="9414513"/>
            <a:ext cx="21769390" cy="4613907"/>
          </a:xfrm>
        </p:spPr>
        <p:txBody>
          <a:bodyPr anchor="b"/>
          <a:lstStyle>
            <a:lvl1pPr marL="0" indent="0">
              <a:buNone/>
              <a:defRPr sz="13440" b="1"/>
            </a:lvl1pPr>
            <a:lvl2pPr marL="2560320" indent="0">
              <a:buNone/>
              <a:defRPr sz="11200" b="1"/>
            </a:lvl2pPr>
            <a:lvl3pPr marL="5120640" indent="0">
              <a:buNone/>
              <a:defRPr sz="10080" b="1"/>
            </a:lvl3pPr>
            <a:lvl4pPr marL="7680960" indent="0">
              <a:buNone/>
              <a:defRPr sz="8960" b="1"/>
            </a:lvl4pPr>
            <a:lvl5pPr marL="10241280" indent="0">
              <a:buNone/>
              <a:defRPr sz="8960" b="1"/>
            </a:lvl5pPr>
            <a:lvl6pPr marL="12801600" indent="0">
              <a:buNone/>
              <a:defRPr sz="8960" b="1"/>
            </a:lvl6pPr>
            <a:lvl7pPr marL="15361920" indent="0">
              <a:buNone/>
              <a:defRPr sz="8960" b="1"/>
            </a:lvl7pPr>
            <a:lvl8pPr marL="17922240" indent="0">
              <a:buNone/>
              <a:defRPr sz="8960" b="1"/>
            </a:lvl8pPr>
            <a:lvl9pPr marL="20482560" indent="0">
              <a:buNone/>
              <a:defRPr sz="89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3" y="14028420"/>
            <a:ext cx="21769390" cy="2063369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1ADE1-5A15-4044-8733-BDFB6CC2E28A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7B6F-B3A5-0B40-9422-F28919D0E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82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1ADE1-5A15-4044-8733-BDFB6CC2E28A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7B6F-B3A5-0B40-9422-F28919D0E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650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1ADE1-5A15-4044-8733-BDFB6CC2E28A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7B6F-B3A5-0B40-9422-F28919D0E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546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560320"/>
            <a:ext cx="16515397" cy="8961120"/>
          </a:xfrm>
        </p:spPr>
        <p:txBody>
          <a:bodyPr anchor="b"/>
          <a:lstStyle>
            <a:lvl1pPr>
              <a:defRPr sz="179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5529588"/>
            <a:ext cx="25923240" cy="27292300"/>
          </a:xfrm>
        </p:spPr>
        <p:txBody>
          <a:bodyPr/>
          <a:lstStyle>
            <a:lvl1pPr>
              <a:defRPr sz="17920"/>
            </a:lvl1pPr>
            <a:lvl2pPr>
              <a:defRPr sz="15680"/>
            </a:lvl2pPr>
            <a:lvl3pPr>
              <a:defRPr sz="1344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0" y="11521440"/>
            <a:ext cx="16515397" cy="21344893"/>
          </a:xfrm>
        </p:spPr>
        <p:txBody>
          <a:bodyPr/>
          <a:lstStyle>
            <a:lvl1pPr marL="0" indent="0">
              <a:buNone/>
              <a:defRPr sz="8960"/>
            </a:lvl1pPr>
            <a:lvl2pPr marL="2560320" indent="0">
              <a:buNone/>
              <a:defRPr sz="7840"/>
            </a:lvl2pPr>
            <a:lvl3pPr marL="5120640" indent="0">
              <a:buNone/>
              <a:defRPr sz="6720"/>
            </a:lvl3pPr>
            <a:lvl4pPr marL="7680960" indent="0">
              <a:buNone/>
              <a:defRPr sz="5600"/>
            </a:lvl4pPr>
            <a:lvl5pPr marL="10241280" indent="0">
              <a:buNone/>
              <a:defRPr sz="5600"/>
            </a:lvl5pPr>
            <a:lvl6pPr marL="12801600" indent="0">
              <a:buNone/>
              <a:defRPr sz="5600"/>
            </a:lvl6pPr>
            <a:lvl7pPr marL="15361920" indent="0">
              <a:buNone/>
              <a:defRPr sz="5600"/>
            </a:lvl7pPr>
            <a:lvl8pPr marL="17922240" indent="0">
              <a:buNone/>
              <a:defRPr sz="5600"/>
            </a:lvl8pPr>
            <a:lvl9pPr marL="20482560" indent="0">
              <a:buNone/>
              <a:defRPr sz="5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1ADE1-5A15-4044-8733-BDFB6CC2E28A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7B6F-B3A5-0B40-9422-F28919D0E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232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560320"/>
            <a:ext cx="16515397" cy="8961120"/>
          </a:xfrm>
        </p:spPr>
        <p:txBody>
          <a:bodyPr anchor="b"/>
          <a:lstStyle>
            <a:lvl1pPr>
              <a:defRPr sz="179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5529588"/>
            <a:ext cx="25923240" cy="27292300"/>
          </a:xfrm>
        </p:spPr>
        <p:txBody>
          <a:bodyPr anchor="t"/>
          <a:lstStyle>
            <a:lvl1pPr marL="0" indent="0">
              <a:buNone/>
              <a:defRPr sz="17920"/>
            </a:lvl1pPr>
            <a:lvl2pPr marL="2560320" indent="0">
              <a:buNone/>
              <a:defRPr sz="15680"/>
            </a:lvl2pPr>
            <a:lvl3pPr marL="5120640" indent="0">
              <a:buNone/>
              <a:defRPr sz="13440"/>
            </a:lvl3pPr>
            <a:lvl4pPr marL="7680960" indent="0">
              <a:buNone/>
              <a:defRPr sz="11200"/>
            </a:lvl4pPr>
            <a:lvl5pPr marL="10241280" indent="0">
              <a:buNone/>
              <a:defRPr sz="11200"/>
            </a:lvl5pPr>
            <a:lvl6pPr marL="12801600" indent="0">
              <a:buNone/>
              <a:defRPr sz="11200"/>
            </a:lvl6pPr>
            <a:lvl7pPr marL="15361920" indent="0">
              <a:buNone/>
              <a:defRPr sz="11200"/>
            </a:lvl7pPr>
            <a:lvl8pPr marL="17922240" indent="0">
              <a:buNone/>
              <a:defRPr sz="11200"/>
            </a:lvl8pPr>
            <a:lvl9pPr marL="20482560" indent="0">
              <a:buNone/>
              <a:defRPr sz="112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0" y="11521440"/>
            <a:ext cx="16515397" cy="21344893"/>
          </a:xfrm>
        </p:spPr>
        <p:txBody>
          <a:bodyPr/>
          <a:lstStyle>
            <a:lvl1pPr marL="0" indent="0">
              <a:buNone/>
              <a:defRPr sz="8960"/>
            </a:lvl1pPr>
            <a:lvl2pPr marL="2560320" indent="0">
              <a:buNone/>
              <a:defRPr sz="7840"/>
            </a:lvl2pPr>
            <a:lvl3pPr marL="5120640" indent="0">
              <a:buNone/>
              <a:defRPr sz="6720"/>
            </a:lvl3pPr>
            <a:lvl4pPr marL="7680960" indent="0">
              <a:buNone/>
              <a:defRPr sz="5600"/>
            </a:lvl4pPr>
            <a:lvl5pPr marL="10241280" indent="0">
              <a:buNone/>
              <a:defRPr sz="5600"/>
            </a:lvl5pPr>
            <a:lvl6pPr marL="12801600" indent="0">
              <a:buNone/>
              <a:defRPr sz="5600"/>
            </a:lvl6pPr>
            <a:lvl7pPr marL="15361920" indent="0">
              <a:buNone/>
              <a:defRPr sz="5600"/>
            </a:lvl7pPr>
            <a:lvl8pPr marL="17922240" indent="0">
              <a:buNone/>
              <a:defRPr sz="5600"/>
            </a:lvl8pPr>
            <a:lvl9pPr marL="20482560" indent="0">
              <a:buNone/>
              <a:defRPr sz="5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1ADE1-5A15-4044-8733-BDFB6CC2E28A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7B6F-B3A5-0B40-9422-F28919D0E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377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2044708"/>
            <a:ext cx="44165520" cy="7423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10223500"/>
            <a:ext cx="44165520" cy="24367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35595568"/>
            <a:ext cx="1152144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1ADE1-5A15-4044-8733-BDFB6CC2E28A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35595568"/>
            <a:ext cx="172821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35595568"/>
            <a:ext cx="1152144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07B6F-B3A5-0B40-9422-F28919D0E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290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120640" rtl="0" eaLnBrk="1" latinLnBrk="0" hangingPunct="1">
        <a:lnSpc>
          <a:spcPct val="90000"/>
        </a:lnSpc>
        <a:spcBef>
          <a:spcPct val="0"/>
        </a:spcBef>
        <a:buNone/>
        <a:defRPr sz="24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0160" indent="-1280160" algn="l" defTabSz="5120640" rtl="0" eaLnBrk="1" latinLnBrk="0" hangingPunct="1">
        <a:lnSpc>
          <a:spcPct val="90000"/>
        </a:lnSpc>
        <a:spcBef>
          <a:spcPts val="5600"/>
        </a:spcBef>
        <a:buFont typeface="Arial" panose="020B0604020202020204" pitchFamily="34" charset="0"/>
        <a:buChar char="•"/>
        <a:defRPr sz="15680" kern="1200">
          <a:solidFill>
            <a:schemeClr val="tx1"/>
          </a:solidFill>
          <a:latin typeface="+mn-lt"/>
          <a:ea typeface="+mn-ea"/>
          <a:cs typeface="+mn-cs"/>
        </a:defRPr>
      </a:lvl1pPr>
      <a:lvl2pPr marL="384048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3pPr>
      <a:lvl4pPr marL="896112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4pPr>
      <a:lvl5pPr marL="1152144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5pPr>
      <a:lvl6pPr marL="1408176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6pPr>
      <a:lvl7pPr marL="1664208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512064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4pPr>
      <a:lvl5pPr marL="1024128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5pPr>
      <a:lvl6pPr marL="1280160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6pPr>
      <a:lvl7pPr marL="1536192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7pPr>
      <a:lvl8pPr marL="1792224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13" Type="http://schemas.openxmlformats.org/officeDocument/2006/relationships/diagramQuickStyle" Target="../diagrams/quickStyle2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1.xml"/><Relationship Id="rId12" Type="http://schemas.openxmlformats.org/officeDocument/2006/relationships/diagramLayout" Target="../diagrams/layou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1.xml"/><Relationship Id="rId11" Type="http://schemas.openxmlformats.org/officeDocument/2006/relationships/diagramData" Target="../diagrams/data2.xml"/><Relationship Id="rId5" Type="http://schemas.openxmlformats.org/officeDocument/2006/relationships/image" Target="../media/image3.png"/><Relationship Id="rId15" Type="http://schemas.microsoft.com/office/2007/relationships/diagramDrawing" Target="../diagrams/drawing2.xml"/><Relationship Id="rId10" Type="http://schemas.microsoft.com/office/2007/relationships/diagramDrawing" Target="../diagrams/drawing1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1.xml"/><Relationship Id="rId14" Type="http://schemas.openxmlformats.org/officeDocument/2006/relationships/diagramColors" Target="../diagrams/colors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AD3C33E-EBD0-7C43-9426-F8F59BB8EC6F}"/>
              </a:ext>
            </a:extLst>
          </p:cNvPr>
          <p:cNvSpPr/>
          <p:nvPr/>
        </p:nvSpPr>
        <p:spPr>
          <a:xfrm>
            <a:off x="1" y="-1"/>
            <a:ext cx="51206400" cy="744582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167DBE4-95B4-FB47-B047-8162D6916D6F}"/>
              </a:ext>
            </a:extLst>
          </p:cNvPr>
          <p:cNvSpPr txBox="1"/>
          <p:nvPr/>
        </p:nvSpPr>
        <p:spPr>
          <a:xfrm>
            <a:off x="10680701" y="2125549"/>
            <a:ext cx="29844999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8000" b="1">
                <a:solidFill>
                  <a:schemeClr val="bg1"/>
                </a:solidFill>
                <a:latin typeface="Times New Roman"/>
                <a:cs typeface="Times New Roman"/>
              </a:rPr>
              <a:t>Improving Rates of Colorectal Cancer Screening through FIT Testing in Primary Care at the Iowa City Veterans Affairs Hospital</a:t>
            </a:r>
            <a:endParaRPr lang="en-US" sz="8000">
              <a:solidFill>
                <a:schemeClr val="bg1"/>
              </a:solidFill>
              <a:cs typeface="Calibri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1771D4B-1AF8-AD4A-8D57-E3D72ABE0BCE}"/>
              </a:ext>
            </a:extLst>
          </p:cNvPr>
          <p:cNvSpPr txBox="1"/>
          <p:nvPr/>
        </p:nvSpPr>
        <p:spPr>
          <a:xfrm>
            <a:off x="10680700" y="4952669"/>
            <a:ext cx="29844999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 algn="ctr"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rgbClr val="FACE18"/>
                </a:solidFill>
                <a:latin typeface="Times New Roman"/>
                <a:cs typeface="Times New Roman"/>
              </a:rPr>
              <a:t>Charles Dylan Miks MD, Alice Xu MD, Paige Carlson MD, Truman Nguyen MD, Austin Mallory MD, Maluki Gwyndolyn Radford MD, Pranav Puri MD, Usamah ElBakkush MD, William Iverson MD</a:t>
            </a:r>
            <a:endParaRPr lang="en-US" dirty="0"/>
          </a:p>
          <a:p>
            <a:pPr marL="685800" indent="-685800" algn="ctr">
              <a:buFont typeface="Arial" panose="020B0604020202020204" pitchFamily="34" charset="0"/>
              <a:buChar char="•"/>
            </a:pPr>
            <a:r>
              <a:rPr lang="en-US" sz="4800" i="1" dirty="0">
                <a:solidFill>
                  <a:srgbClr val="FACE18"/>
                </a:solidFill>
                <a:latin typeface="Times New Roman"/>
                <a:cs typeface="Times New Roman"/>
              </a:rPr>
              <a:t>University of Iowa Department of Internal Medicine, Iowa City Veterans Affairs Hospital</a:t>
            </a:r>
            <a:endParaRPr lang="en-US" sz="4800" i="1" dirty="0">
              <a:solidFill>
                <a:srgbClr val="FACE1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 descr="A picture containing text&#10;&#10;Description automatically generated">
            <a:extLst>
              <a:ext uri="{FF2B5EF4-FFF2-40B4-BE49-F238E27FC236}">
                <a16:creationId xmlns:a16="http://schemas.microsoft.com/office/drawing/2014/main" id="{46C09C0F-AECD-1148-A8EE-EAEF2693262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922" y="2125549"/>
            <a:ext cx="6878859" cy="3231106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E4890D2-8377-5A45-9D0C-9166DE06E398}"/>
              </a:ext>
            </a:extLst>
          </p:cNvPr>
          <p:cNvSpPr/>
          <p:nvPr/>
        </p:nvSpPr>
        <p:spPr>
          <a:xfrm>
            <a:off x="1900922" y="8717938"/>
            <a:ext cx="15361920" cy="853440"/>
          </a:xfrm>
          <a:prstGeom prst="rect">
            <a:avLst/>
          </a:prstGeom>
          <a:solidFill>
            <a:schemeClr val="tx1"/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96" tIns="39998" rIns="79996" bIns="39998" rtlCol="0" anchor="ctr"/>
          <a:lstStyle/>
          <a:p>
            <a:pPr algn="ctr"/>
            <a:r>
              <a:rPr lang="en-US" sz="4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6825022-11FD-AE42-8155-C6A5D3C182BC}"/>
              </a:ext>
            </a:extLst>
          </p:cNvPr>
          <p:cNvSpPr txBox="1"/>
          <p:nvPr/>
        </p:nvSpPr>
        <p:spPr>
          <a:xfrm>
            <a:off x="1900922" y="9531981"/>
            <a:ext cx="15361920" cy="74789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Times New Roman"/>
                <a:cs typeface="Times New Roman"/>
              </a:rPr>
              <a:t>Colorectal cancer (CRC) is the 3rd most common cancer in the U.S. and is a leading cause of cancer-related deaths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Times New Roman"/>
                <a:cs typeface="Times New Roman"/>
              </a:rPr>
              <a:t>Fecal immunochemical testing (FIT) is noninferior to colonoscopy for detecting CRC in average risk patients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Times New Roman"/>
                <a:cs typeface="Times New Roman"/>
              </a:rPr>
              <a:t>Patients in the Veterans Affairs health care system who decline CRC screening are more likely to prefer FIT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Times New Roman"/>
                <a:cs typeface="Times New Roman"/>
              </a:rPr>
              <a:t>Current CRC screening rates at the Iowa City VA are lower than the national average (45% vs 58%)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Times New Roman"/>
                <a:cs typeface="Times New Roman"/>
              </a:rPr>
              <a:t>The predominant modality for screening is colonoscopy (88%) compared to FIT (9%)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4EB3BA7-698E-BF42-86AE-C3729C68214C}"/>
              </a:ext>
            </a:extLst>
          </p:cNvPr>
          <p:cNvSpPr/>
          <p:nvPr/>
        </p:nvSpPr>
        <p:spPr>
          <a:xfrm>
            <a:off x="17922238" y="8717938"/>
            <a:ext cx="15361920" cy="853440"/>
          </a:xfrm>
          <a:prstGeom prst="rect">
            <a:avLst/>
          </a:prstGeom>
          <a:solidFill>
            <a:schemeClr val="tx1"/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96" tIns="39998" rIns="79996" bIns="39998" rtlCol="0" anchor="ctr"/>
          <a:lstStyle/>
          <a:p>
            <a:pPr algn="ctr"/>
            <a:r>
              <a:rPr lang="en-US" sz="4800" b="1">
                <a:solidFill>
                  <a:schemeClr val="bg1"/>
                </a:solidFill>
                <a:latin typeface="Times New Roman"/>
                <a:cs typeface="Times New Roman"/>
              </a:rPr>
              <a:t>Gap Analysis</a:t>
            </a:r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A17C42E-57A4-8B46-B9AD-629C428D7A51}"/>
              </a:ext>
            </a:extLst>
          </p:cNvPr>
          <p:cNvSpPr/>
          <p:nvPr/>
        </p:nvSpPr>
        <p:spPr>
          <a:xfrm>
            <a:off x="1905304" y="20922098"/>
            <a:ext cx="15361920" cy="853440"/>
          </a:xfrm>
          <a:prstGeom prst="rect">
            <a:avLst/>
          </a:prstGeom>
          <a:solidFill>
            <a:schemeClr val="tx1"/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96" tIns="39998" rIns="79996" bIns="39998" rtlCol="0" anchor="ctr"/>
          <a:lstStyle/>
          <a:p>
            <a:pPr algn="ctr"/>
            <a:r>
              <a:rPr lang="en-US" sz="4800" b="1">
                <a:solidFill>
                  <a:schemeClr val="bg1"/>
                </a:solidFill>
                <a:latin typeface="Times New Roman"/>
                <a:cs typeface="Times New Roman"/>
              </a:rPr>
              <a:t>Methods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C4ABD4C-FD3E-0A43-A150-C8502BB9DD59}"/>
              </a:ext>
            </a:extLst>
          </p:cNvPr>
          <p:cNvSpPr txBox="1"/>
          <p:nvPr/>
        </p:nvSpPr>
        <p:spPr>
          <a:xfrm>
            <a:off x="1905305" y="21782470"/>
            <a:ext cx="15361920" cy="5262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Times New Roman"/>
                <a:cs typeface="Times New Roman"/>
              </a:rPr>
              <a:t>Used Electronic Quality Measurement Portal (EQM) to obtain preliminary data for CRC screening rates at ICVA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Times New Roman"/>
                <a:cs typeface="Times New Roman"/>
              </a:rPr>
              <a:t>Identified barriers to screening through gap analysis</a:t>
            </a:r>
            <a:endParaRPr lang="en-US" sz="9600" dirty="0">
              <a:latin typeface="Calibri" panose="020F0502020204030204"/>
              <a:cs typeface="Calibri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Times New Roman"/>
                <a:cs typeface="Times New Roman"/>
              </a:rPr>
              <a:t>Interviewed stakeholders, including primary care and GI clinic staff, laboratory technicians, patients, and VA performance improvement specialists </a:t>
            </a:r>
            <a:endParaRPr lang="en-US" sz="4800" dirty="0">
              <a:latin typeface="Times New Roman"/>
              <a:ea typeface="+mn-lt"/>
              <a:cs typeface="Times New Roman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Times New Roman"/>
                <a:ea typeface="+mn-lt"/>
                <a:cs typeface="Times New Roman"/>
              </a:rPr>
              <a:t>Clarified</a:t>
            </a:r>
            <a:r>
              <a:rPr lang="en-US" sz="4800" dirty="0">
                <a:latin typeface="Times New Roman"/>
                <a:cs typeface="Times New Roman"/>
              </a:rPr>
              <a:t> current vs ideal states for CRC screening</a:t>
            </a:r>
            <a:endParaRPr lang="en-US" sz="4800" dirty="0">
              <a:latin typeface="Times New Roman"/>
              <a:ea typeface="Calibri" panose="020F0502020204030204"/>
              <a:cs typeface="Times New Roman"/>
            </a:endParaRPr>
          </a:p>
        </p:txBody>
      </p:sp>
      <p:pic>
        <p:nvPicPr>
          <p:cNvPr id="56" name="Picture 55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345AE13-C510-EEBB-D523-46EB627AD8A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9660" r="476" b="-14334"/>
          <a:stretch/>
        </p:blipFill>
        <p:spPr>
          <a:xfrm>
            <a:off x="40521900" y="2339656"/>
            <a:ext cx="9135822" cy="2820599"/>
          </a:xfrm>
          <a:prstGeom prst="rect">
            <a:avLst/>
          </a:prstGeom>
        </p:spPr>
      </p:pic>
      <p:sp>
        <p:nvSpPr>
          <p:cNvPr id="252" name="Rectangle 251">
            <a:extLst>
              <a:ext uri="{FF2B5EF4-FFF2-40B4-BE49-F238E27FC236}">
                <a16:creationId xmlns:a16="http://schemas.microsoft.com/office/drawing/2014/main" id="{8745E3C7-58CB-DA93-E85E-3D524C74F2E2}"/>
              </a:ext>
            </a:extLst>
          </p:cNvPr>
          <p:cNvSpPr/>
          <p:nvPr/>
        </p:nvSpPr>
        <p:spPr>
          <a:xfrm>
            <a:off x="1900920" y="17757477"/>
            <a:ext cx="15361920" cy="853440"/>
          </a:xfrm>
          <a:prstGeom prst="rect">
            <a:avLst/>
          </a:prstGeom>
          <a:solidFill>
            <a:schemeClr val="tx1"/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96" tIns="39998" rIns="79996" bIns="39998"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Times New Roman"/>
                <a:cs typeface="Times New Roman"/>
              </a:rPr>
              <a:t>Aim Statement</a:t>
            </a:r>
            <a:endParaRPr lang="en-US" sz="4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0920" y="18627033"/>
            <a:ext cx="15361920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>
              <a:buFont typeface="Arial"/>
              <a:buChar char="•"/>
            </a:pPr>
            <a:r>
              <a:rPr lang="en-US" sz="4800" dirty="0">
                <a:latin typeface="Times New Roman"/>
                <a:cs typeface="Times New Roman"/>
              </a:rPr>
              <a:t>Increase CRC screening rates for average risk patients in ICVA resident primary care clinics by 5-10% using FIT</a:t>
            </a:r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4EB3BA7-698E-BF42-86AE-C3729C68214C}"/>
              </a:ext>
            </a:extLst>
          </p:cNvPr>
          <p:cNvSpPr/>
          <p:nvPr/>
        </p:nvSpPr>
        <p:spPr>
          <a:xfrm>
            <a:off x="33943554" y="8717938"/>
            <a:ext cx="15361920" cy="853440"/>
          </a:xfrm>
          <a:prstGeom prst="rect">
            <a:avLst/>
          </a:prstGeom>
          <a:solidFill>
            <a:schemeClr val="tx1"/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96" tIns="39998" rIns="79996" bIns="39998" rtlCol="0" anchor="ctr"/>
          <a:lstStyle/>
          <a:p>
            <a:pPr algn="ctr"/>
            <a:r>
              <a:rPr lang="en-US" sz="4800" b="1">
                <a:solidFill>
                  <a:schemeClr val="bg1"/>
                </a:solidFill>
                <a:latin typeface="Times New Roman"/>
                <a:cs typeface="Times New Roman"/>
              </a:rPr>
              <a:t>Interventions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6A094D80-87C6-2C45-9328-47346CE08F4D}"/>
              </a:ext>
            </a:extLst>
          </p:cNvPr>
          <p:cNvSpPr txBox="1"/>
          <p:nvPr/>
        </p:nvSpPr>
        <p:spPr>
          <a:xfrm>
            <a:off x="33961033" y="28668416"/>
            <a:ext cx="15343632" cy="7725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100" dirty="0">
                <a:latin typeface="Times New Roman"/>
                <a:ea typeface="Calibri" panose="020F0502020204030204"/>
                <a:cs typeface="Calibri"/>
              </a:rPr>
              <a:t>Centers for Disease Control and Prevention. (n.d.). </a:t>
            </a:r>
            <a:r>
              <a:rPr lang="en-US" sz="3100" i="1" dirty="0">
                <a:latin typeface="Times New Roman"/>
                <a:ea typeface="Calibri" panose="020F0502020204030204"/>
                <a:cs typeface="Calibri"/>
              </a:rPr>
              <a:t>USCS data visualizations - CDC</a:t>
            </a:r>
            <a:r>
              <a:rPr lang="en-US" sz="3100" dirty="0">
                <a:latin typeface="Times New Roman"/>
                <a:ea typeface="Calibri" panose="020F0502020204030204"/>
                <a:cs typeface="Calibri"/>
              </a:rPr>
              <a:t>. Centers for Disease Control and Prevention. https://</a:t>
            </a:r>
            <a:r>
              <a:rPr lang="en-US" sz="3100" dirty="0" err="1">
                <a:latin typeface="Times New Roman"/>
                <a:ea typeface="Calibri" panose="020F0502020204030204"/>
                <a:cs typeface="Calibri"/>
              </a:rPr>
              <a:t>gis.cdc.gov</a:t>
            </a:r>
            <a:r>
              <a:rPr lang="en-US" sz="3100" dirty="0">
                <a:latin typeface="Times New Roman"/>
                <a:ea typeface="Calibri" panose="020F0502020204030204"/>
                <a:cs typeface="Calibri"/>
              </a:rPr>
              <a:t>/Cancer/USCS/#/</a:t>
            </a:r>
            <a:r>
              <a:rPr lang="en-US" sz="3100" dirty="0" err="1">
                <a:latin typeface="Times New Roman"/>
                <a:ea typeface="Calibri" panose="020F0502020204030204"/>
                <a:cs typeface="Calibri"/>
              </a:rPr>
              <a:t>AtAGlance</a:t>
            </a:r>
            <a:r>
              <a:rPr lang="en-US" sz="3100" dirty="0">
                <a:latin typeface="Times New Roman"/>
                <a:ea typeface="Calibri" panose="020F0502020204030204"/>
                <a:cs typeface="Calibri"/>
              </a:rPr>
              <a:t>/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100" dirty="0">
                <a:solidFill>
                  <a:srgbClr val="212121"/>
                </a:solidFill>
                <a:latin typeface="Times New Roman"/>
                <a:ea typeface="Calibri" panose="020F0502020204030204"/>
                <a:cs typeface="Calibri"/>
              </a:rPr>
              <a:t>Quintero, E., Castells, A., Bujanda, L., </a:t>
            </a:r>
            <a:r>
              <a:rPr lang="en-US" sz="3100" dirty="0" err="1">
                <a:solidFill>
                  <a:srgbClr val="212121"/>
                </a:solidFill>
                <a:latin typeface="Times New Roman"/>
                <a:ea typeface="Calibri" panose="020F0502020204030204"/>
                <a:cs typeface="Calibri"/>
              </a:rPr>
              <a:t>Cubiella</a:t>
            </a:r>
            <a:r>
              <a:rPr lang="en-US" sz="3100" dirty="0">
                <a:solidFill>
                  <a:srgbClr val="212121"/>
                </a:solidFill>
                <a:latin typeface="Times New Roman"/>
                <a:ea typeface="Calibri" panose="020F0502020204030204"/>
                <a:cs typeface="Calibri"/>
              </a:rPr>
              <a:t>, J., Salas, D., Lanas, Á., Andreu, M., Carballo, F., Morillas, J. D., Hernández, C., Jover, R., Montalvo, I., Arenas, J., Laredo, E., Hernández, V., Iglesias, F., Cid, E., Zubizarreta, R., Sala, T., Ponce, M., … COLONPREV Study Investigators (2012). Colonoscopy versus fecal immunochemical testing in colorectal-cancer screening. </a:t>
            </a:r>
            <a:r>
              <a:rPr lang="en-US" sz="3100" i="1" dirty="0">
                <a:solidFill>
                  <a:srgbClr val="212121"/>
                </a:solidFill>
                <a:latin typeface="Times New Roman"/>
                <a:ea typeface="Calibri" panose="020F0502020204030204"/>
                <a:cs typeface="Calibri"/>
              </a:rPr>
              <a:t>The New England journal of medicine</a:t>
            </a:r>
            <a:r>
              <a:rPr lang="en-US" sz="3100" dirty="0">
                <a:solidFill>
                  <a:srgbClr val="212121"/>
                </a:solidFill>
                <a:latin typeface="Times New Roman"/>
                <a:ea typeface="Calibri" panose="020F0502020204030204"/>
                <a:cs typeface="Calibri"/>
              </a:rPr>
              <a:t>, </a:t>
            </a:r>
            <a:r>
              <a:rPr lang="en-US" sz="3100" i="1" dirty="0">
                <a:solidFill>
                  <a:srgbClr val="212121"/>
                </a:solidFill>
                <a:latin typeface="Times New Roman"/>
                <a:ea typeface="Calibri" panose="020F0502020204030204"/>
                <a:cs typeface="Calibri"/>
              </a:rPr>
              <a:t>366</a:t>
            </a:r>
            <a:r>
              <a:rPr lang="en-US" sz="3100" dirty="0">
                <a:solidFill>
                  <a:srgbClr val="212121"/>
                </a:solidFill>
                <a:latin typeface="Times New Roman"/>
                <a:ea typeface="Calibri" panose="020F0502020204030204"/>
                <a:cs typeface="Calibri"/>
              </a:rPr>
              <a:t>(8), 697–706. https://doi.org/10.1056/NEJMoa1108895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100" dirty="0">
                <a:solidFill>
                  <a:srgbClr val="212121"/>
                </a:solidFill>
                <a:latin typeface="Times New Roman"/>
                <a:ea typeface="Calibri" panose="020F0502020204030204"/>
                <a:cs typeface="Calibri"/>
              </a:rPr>
              <a:t>Robertson, Douglas J et al. “Baseline Features and Reasons for Nonparticipation in the Colonoscopy Versus Fecal Immunochemical Test in Reducing Mortality From Colorectal Cancer (CONFIRM) Study, a Colorectal Cancer Screening Trial.” </a:t>
            </a:r>
            <a:r>
              <a:rPr lang="en-US" sz="3100" i="1" dirty="0">
                <a:solidFill>
                  <a:srgbClr val="212121"/>
                </a:solidFill>
                <a:latin typeface="Times New Roman"/>
                <a:ea typeface="Calibri" panose="020F0502020204030204"/>
                <a:cs typeface="Calibri"/>
              </a:rPr>
              <a:t>JAMA network open</a:t>
            </a:r>
            <a:r>
              <a:rPr lang="en-US" sz="3100" dirty="0">
                <a:solidFill>
                  <a:srgbClr val="212121"/>
                </a:solidFill>
                <a:latin typeface="Times New Roman"/>
                <a:ea typeface="Calibri" panose="020F0502020204030204"/>
                <a:cs typeface="Calibri"/>
              </a:rPr>
              <a:t> vol. 6,7 e2321730. 3 Jul. 2023, doi:10.1001/jamanetworkopen.2023.21730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100" dirty="0" err="1">
                <a:solidFill>
                  <a:srgbClr val="212121"/>
                </a:solidFill>
                <a:latin typeface="Times New Roman"/>
                <a:ea typeface="Calibri" panose="020F0502020204030204"/>
                <a:cs typeface="Calibri"/>
              </a:rPr>
              <a:t>Shergill</a:t>
            </a:r>
            <a:r>
              <a:rPr lang="en-US" sz="3100" dirty="0">
                <a:solidFill>
                  <a:srgbClr val="212121"/>
                </a:solidFill>
                <a:latin typeface="Times New Roman"/>
                <a:ea typeface="Calibri" panose="020F0502020204030204"/>
                <a:cs typeface="Calibri"/>
              </a:rPr>
              <a:t>, Jaspreet et al. “Fecal immunochemical test (FIT) versus colonoscopy: Does knowing that a positive FIT requires a follow-up colonoscopy affect initial decision making in the US?.” </a:t>
            </a:r>
            <a:r>
              <a:rPr lang="en-US" sz="3100" i="1" dirty="0">
                <a:solidFill>
                  <a:srgbClr val="212121"/>
                </a:solidFill>
                <a:latin typeface="Times New Roman"/>
                <a:ea typeface="Calibri" panose="020F0502020204030204"/>
                <a:cs typeface="Calibri"/>
              </a:rPr>
              <a:t>Preventive medicine reports</a:t>
            </a:r>
            <a:r>
              <a:rPr lang="en-US" sz="3100" dirty="0">
                <a:solidFill>
                  <a:srgbClr val="212121"/>
                </a:solidFill>
                <a:latin typeface="Times New Roman"/>
                <a:ea typeface="Calibri" panose="020F0502020204030204"/>
                <a:cs typeface="Calibri"/>
              </a:rPr>
              <a:t> vol. 27 101825. 13 May. 2022, doi:10.1016/j.pmedr.2022.101825</a:t>
            </a:r>
          </a:p>
        </p:txBody>
      </p:sp>
      <p:sp>
        <p:nvSpPr>
          <p:cNvPr id="1065" name="Rectangle 1064">
            <a:extLst>
              <a:ext uri="{FF2B5EF4-FFF2-40B4-BE49-F238E27FC236}">
                <a16:creationId xmlns:a16="http://schemas.microsoft.com/office/drawing/2014/main" id="{6D2046DB-7132-7E71-2B8C-7531B5D16436}"/>
              </a:ext>
            </a:extLst>
          </p:cNvPr>
          <p:cNvSpPr/>
          <p:nvPr/>
        </p:nvSpPr>
        <p:spPr>
          <a:xfrm>
            <a:off x="17922237" y="27818151"/>
            <a:ext cx="15361920" cy="853440"/>
          </a:xfrm>
          <a:prstGeom prst="rect">
            <a:avLst/>
          </a:prstGeom>
          <a:solidFill>
            <a:schemeClr val="tx1"/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96" tIns="39998" rIns="79996" bIns="39998"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Times New Roman"/>
                <a:cs typeface="Times New Roman"/>
              </a:rPr>
              <a:t>Next Steps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66" name="Rectangle 1065">
            <a:extLst>
              <a:ext uri="{FF2B5EF4-FFF2-40B4-BE49-F238E27FC236}">
                <a16:creationId xmlns:a16="http://schemas.microsoft.com/office/drawing/2014/main" id="{B81591FA-C531-D6A9-C869-36D00EAA1B1F}"/>
              </a:ext>
            </a:extLst>
          </p:cNvPr>
          <p:cNvSpPr/>
          <p:nvPr/>
        </p:nvSpPr>
        <p:spPr>
          <a:xfrm>
            <a:off x="33951406" y="27818151"/>
            <a:ext cx="15361920" cy="853440"/>
          </a:xfrm>
          <a:prstGeom prst="rect">
            <a:avLst/>
          </a:prstGeom>
          <a:solidFill>
            <a:schemeClr val="tx1"/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96" tIns="39998" rIns="79996" bIns="39998"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Times New Roman"/>
                <a:cs typeface="Times New Roman"/>
              </a:rPr>
              <a:t>References</a:t>
            </a:r>
            <a:endParaRPr lang="en-US" dirty="0"/>
          </a:p>
        </p:txBody>
      </p:sp>
      <p:sp>
        <p:nvSpPr>
          <p:cNvPr id="1067" name="TextBox 1066">
            <a:extLst>
              <a:ext uri="{FF2B5EF4-FFF2-40B4-BE49-F238E27FC236}">
                <a16:creationId xmlns:a16="http://schemas.microsoft.com/office/drawing/2014/main" id="{BBDEC2D5-56BD-DC59-8321-ED370E796838}"/>
              </a:ext>
            </a:extLst>
          </p:cNvPr>
          <p:cNvSpPr txBox="1"/>
          <p:nvPr/>
        </p:nvSpPr>
        <p:spPr>
          <a:xfrm>
            <a:off x="17922237" y="28668416"/>
            <a:ext cx="15361920" cy="67403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>
              <a:buFont typeface="Arial"/>
              <a:buChar char="•"/>
            </a:pPr>
            <a:r>
              <a:rPr lang="en-US" sz="4800" dirty="0">
                <a:latin typeface="Times New Roman"/>
                <a:cs typeface="Times New Roman"/>
              </a:rPr>
              <a:t>Review EQM data to re-assess screening rates in White team clinic after interventions have been implemented</a:t>
            </a:r>
          </a:p>
          <a:p>
            <a:pPr marL="685800" indent="-685800">
              <a:buFont typeface="Arial"/>
              <a:buChar char="•"/>
            </a:pPr>
            <a:r>
              <a:rPr lang="en-US" sz="4800" dirty="0">
                <a:latin typeface="Times New Roman"/>
                <a:cs typeface="Times New Roman"/>
              </a:rPr>
              <a:t>Integrate current intervention with the VISN initiative for automated mailed FIT kits, with a focus on patient education</a:t>
            </a:r>
          </a:p>
          <a:p>
            <a:pPr marL="685800" indent="-685800">
              <a:buFont typeface="Arial"/>
              <a:buChar char="•"/>
            </a:pPr>
            <a:r>
              <a:rPr lang="en-US" sz="4800" dirty="0">
                <a:latin typeface="Times New Roman"/>
                <a:cs typeface="Times New Roman"/>
              </a:rPr>
              <a:t>Continue collaboration with laboratory and ancillary team in resident clinic to ensure patient appropriately receives and returns FIT kits</a:t>
            </a:r>
          </a:p>
          <a:p>
            <a:pPr marL="685800" indent="-685800">
              <a:buFont typeface="Arial"/>
              <a:buChar char="•"/>
            </a:pPr>
            <a:r>
              <a:rPr lang="en-US" sz="4800" dirty="0">
                <a:latin typeface="Times New Roman"/>
                <a:cs typeface="Times New Roman"/>
              </a:rPr>
              <a:t>Standardize how patients receive FIT kits</a:t>
            </a:r>
          </a:p>
        </p:txBody>
      </p:sp>
      <p:sp>
        <p:nvSpPr>
          <p:cNvPr id="474" name="Rectangle 473">
            <a:extLst>
              <a:ext uri="{FF2B5EF4-FFF2-40B4-BE49-F238E27FC236}">
                <a16:creationId xmlns:a16="http://schemas.microsoft.com/office/drawing/2014/main" id="{5037920D-2390-3F55-C40A-B30F58B089D7}"/>
              </a:ext>
            </a:extLst>
          </p:cNvPr>
          <p:cNvSpPr/>
          <p:nvPr/>
        </p:nvSpPr>
        <p:spPr>
          <a:xfrm>
            <a:off x="1871423" y="27818151"/>
            <a:ext cx="15361920" cy="853440"/>
          </a:xfrm>
          <a:prstGeom prst="rect">
            <a:avLst/>
          </a:prstGeom>
          <a:solidFill>
            <a:schemeClr val="tx1"/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996" tIns="39998" rIns="79996" bIns="39998"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Times New Roman"/>
                <a:cs typeface="Times New Roman"/>
              </a:rPr>
              <a:t>FIT Eligibility</a:t>
            </a:r>
            <a:endParaRPr lang="en-US" sz="4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96" name="Picture 1095" descr="A diagram of a health condition&#10;&#10;Description automatically generated">
            <a:extLst>
              <a:ext uri="{FF2B5EF4-FFF2-40B4-BE49-F238E27FC236}">
                <a16:creationId xmlns:a16="http://schemas.microsoft.com/office/drawing/2014/main" id="{D6ED28A4-19CA-24DE-9A98-B500CB6255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68589" y="29100080"/>
            <a:ext cx="15317737" cy="7668240"/>
          </a:xfrm>
          <a:prstGeom prst="rect">
            <a:avLst/>
          </a:prstGeom>
        </p:spPr>
      </p:pic>
      <p:graphicFrame>
        <p:nvGraphicFramePr>
          <p:cNvPr id="22" name="Diagram 21">
            <a:extLst>
              <a:ext uri="{FF2B5EF4-FFF2-40B4-BE49-F238E27FC236}">
                <a16:creationId xmlns:a16="http://schemas.microsoft.com/office/drawing/2014/main" id="{75A7175F-0504-0F4E-9718-D824C2F9C36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26344437"/>
              </p:ext>
            </p:extLst>
          </p:nvPr>
        </p:nvGraphicFramePr>
        <p:xfrm>
          <a:off x="17922238" y="9865096"/>
          <a:ext cx="15361919" cy="175568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23" name="Diagram 22">
            <a:extLst>
              <a:ext uri="{FF2B5EF4-FFF2-40B4-BE49-F238E27FC236}">
                <a16:creationId xmlns:a16="http://schemas.microsoft.com/office/drawing/2014/main" id="{978A7882-D1C8-F044-B099-ED96CD9302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1642850"/>
              </p:ext>
            </p:extLst>
          </p:nvPr>
        </p:nvGraphicFramePr>
        <p:xfrm>
          <a:off x="33964011" y="9865096"/>
          <a:ext cx="15361919" cy="175568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</p:spTree>
    <p:extLst>
      <p:ext uri="{BB962C8B-B14F-4D97-AF65-F5344CB8AC3E}">
        <p14:creationId xmlns:p14="http://schemas.microsoft.com/office/powerpoint/2010/main" val="552741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782</Words>
  <Application>Microsoft Office PowerPoint</Application>
  <PresentationFormat>Custom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Nguyen</dc:creator>
  <cp:lastModifiedBy>Alice</cp:lastModifiedBy>
  <cp:revision>153</cp:revision>
  <cp:lastPrinted>2024-02-09T03:12:07Z</cp:lastPrinted>
  <dcterms:created xsi:type="dcterms:W3CDTF">2024-01-27T21:46:04Z</dcterms:created>
  <dcterms:modified xsi:type="dcterms:W3CDTF">2024-04-09T16:20:16Z</dcterms:modified>
</cp:coreProperties>
</file>